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08"/>
  </p:notesMasterIdLst>
  <p:sldIdLst>
    <p:sldId id="257" r:id="rId3"/>
    <p:sldId id="259" r:id="rId4"/>
    <p:sldId id="261" r:id="rId5"/>
    <p:sldId id="258" r:id="rId6"/>
    <p:sldId id="266" r:id="rId7"/>
    <p:sldId id="967" r:id="rId8"/>
    <p:sldId id="260" r:id="rId9"/>
    <p:sldId id="968" r:id="rId10"/>
    <p:sldId id="263" r:id="rId11"/>
    <p:sldId id="264" r:id="rId12"/>
    <p:sldId id="265" r:id="rId13"/>
    <p:sldId id="969" r:id="rId14"/>
    <p:sldId id="970" r:id="rId15"/>
    <p:sldId id="971" r:id="rId16"/>
    <p:sldId id="269" r:id="rId17"/>
    <p:sldId id="972" r:id="rId18"/>
    <p:sldId id="271" r:id="rId19"/>
    <p:sldId id="973" r:id="rId20"/>
    <p:sldId id="974" r:id="rId21"/>
    <p:sldId id="975" r:id="rId22"/>
    <p:sldId id="976" r:id="rId23"/>
    <p:sldId id="977" r:id="rId24"/>
    <p:sldId id="978" r:id="rId25"/>
    <p:sldId id="979" r:id="rId26"/>
    <p:sldId id="268" r:id="rId27"/>
    <p:sldId id="336" r:id="rId28"/>
    <p:sldId id="262" r:id="rId29"/>
    <p:sldId id="980" r:id="rId30"/>
    <p:sldId id="272" r:id="rId31"/>
    <p:sldId id="273" r:id="rId32"/>
    <p:sldId id="563" r:id="rId33"/>
    <p:sldId id="337" r:id="rId34"/>
    <p:sldId id="564" r:id="rId35"/>
    <p:sldId id="274" r:id="rId36"/>
    <p:sldId id="275" r:id="rId37"/>
    <p:sldId id="276" r:id="rId38"/>
    <p:sldId id="277" r:id="rId39"/>
    <p:sldId id="278" r:id="rId40"/>
    <p:sldId id="565" r:id="rId41"/>
    <p:sldId id="279" r:id="rId42"/>
    <p:sldId id="280" r:id="rId43"/>
    <p:sldId id="281" r:id="rId44"/>
    <p:sldId id="282" r:id="rId45"/>
    <p:sldId id="283" r:id="rId46"/>
    <p:sldId id="284" r:id="rId47"/>
    <p:sldId id="285" r:id="rId48"/>
    <p:sldId id="286" r:id="rId49"/>
    <p:sldId id="287" r:id="rId50"/>
    <p:sldId id="568" r:id="rId51"/>
    <p:sldId id="569" r:id="rId52"/>
    <p:sldId id="300" r:id="rId53"/>
    <p:sldId id="301" r:id="rId54"/>
    <p:sldId id="303" r:id="rId55"/>
    <p:sldId id="304" r:id="rId56"/>
    <p:sldId id="306" r:id="rId57"/>
    <p:sldId id="307" r:id="rId58"/>
    <p:sldId id="308" r:id="rId59"/>
    <p:sldId id="309" r:id="rId60"/>
    <p:sldId id="310" r:id="rId61"/>
    <p:sldId id="311" r:id="rId62"/>
    <p:sldId id="318" r:id="rId63"/>
    <p:sldId id="314" r:id="rId64"/>
    <p:sldId id="315" r:id="rId65"/>
    <p:sldId id="570" r:id="rId66"/>
    <p:sldId id="571" r:id="rId67"/>
    <p:sldId id="316" r:id="rId68"/>
    <p:sldId id="320" r:id="rId69"/>
    <p:sldId id="321" r:id="rId70"/>
    <p:sldId id="322" r:id="rId71"/>
    <p:sldId id="338" r:id="rId72"/>
    <p:sldId id="716" r:id="rId73"/>
    <p:sldId id="339" r:id="rId74"/>
    <p:sldId id="341" r:id="rId75"/>
    <p:sldId id="717" r:id="rId76"/>
    <p:sldId id="342" r:id="rId77"/>
    <p:sldId id="340" r:id="rId78"/>
    <p:sldId id="718" r:id="rId79"/>
    <p:sldId id="343" r:id="rId80"/>
    <p:sldId id="344" r:id="rId81"/>
    <p:sldId id="345" r:id="rId82"/>
    <p:sldId id="346" r:id="rId83"/>
    <p:sldId id="347" r:id="rId84"/>
    <p:sldId id="348" r:id="rId85"/>
    <p:sldId id="833" r:id="rId86"/>
    <p:sldId id="349" r:id="rId87"/>
    <p:sldId id="835" r:id="rId88"/>
    <p:sldId id="350" r:id="rId89"/>
    <p:sldId id="351" r:id="rId90"/>
    <p:sldId id="836" r:id="rId91"/>
    <p:sldId id="352" r:id="rId92"/>
    <p:sldId id="353" r:id="rId93"/>
    <p:sldId id="354" r:id="rId94"/>
    <p:sldId id="837" r:id="rId95"/>
    <p:sldId id="838" r:id="rId96"/>
    <p:sldId id="355" r:id="rId97"/>
    <p:sldId id="356" r:id="rId98"/>
    <p:sldId id="357" r:id="rId99"/>
    <p:sldId id="319" r:id="rId100"/>
    <p:sldId id="289" r:id="rId101"/>
    <p:sldId id="290" r:id="rId102"/>
    <p:sldId id="292" r:id="rId103"/>
    <p:sldId id="402" r:id="rId104"/>
    <p:sldId id="293" r:id="rId105"/>
    <p:sldId id="294" r:id="rId106"/>
    <p:sldId id="296" r:id="rId107"/>
    <p:sldId id="403" r:id="rId108"/>
    <p:sldId id="981" r:id="rId109"/>
    <p:sldId id="404" r:id="rId110"/>
    <p:sldId id="982" r:id="rId111"/>
    <p:sldId id="454" r:id="rId112"/>
    <p:sldId id="297" r:id="rId113"/>
    <p:sldId id="405" r:id="rId114"/>
    <p:sldId id="295" r:id="rId115"/>
    <p:sldId id="406" r:id="rId116"/>
    <p:sldId id="407" r:id="rId117"/>
    <p:sldId id="408" r:id="rId118"/>
    <p:sldId id="409" r:id="rId119"/>
    <p:sldId id="410" r:id="rId120"/>
    <p:sldId id="411" r:id="rId121"/>
    <p:sldId id="298" r:id="rId122"/>
    <p:sldId id="412" r:id="rId123"/>
    <p:sldId id="416" r:id="rId124"/>
    <p:sldId id="417" r:id="rId125"/>
    <p:sldId id="459" r:id="rId126"/>
    <p:sldId id="456" r:id="rId127"/>
    <p:sldId id="457" r:id="rId128"/>
    <p:sldId id="458" r:id="rId129"/>
    <p:sldId id="418" r:id="rId130"/>
    <p:sldId id="983" r:id="rId131"/>
    <p:sldId id="420" r:id="rId132"/>
    <p:sldId id="452" r:id="rId133"/>
    <p:sldId id="432" r:id="rId134"/>
    <p:sldId id="433" r:id="rId135"/>
    <p:sldId id="434" r:id="rId136"/>
    <p:sldId id="525" r:id="rId137"/>
    <p:sldId id="526" r:id="rId138"/>
    <p:sldId id="527" r:id="rId139"/>
    <p:sldId id="528" r:id="rId140"/>
    <p:sldId id="529" r:id="rId141"/>
    <p:sldId id="436" r:id="rId142"/>
    <p:sldId id="531" r:id="rId143"/>
    <p:sldId id="535" r:id="rId144"/>
    <p:sldId id="534" r:id="rId145"/>
    <p:sldId id="545" r:id="rId146"/>
    <p:sldId id="548" r:id="rId147"/>
    <p:sldId id="546" r:id="rId148"/>
    <p:sldId id="547" r:id="rId149"/>
    <p:sldId id="984" r:id="rId150"/>
    <p:sldId id="985" r:id="rId151"/>
    <p:sldId id="549" r:id="rId152"/>
    <p:sldId id="550" r:id="rId153"/>
    <p:sldId id="551" r:id="rId154"/>
    <p:sldId id="552" r:id="rId155"/>
    <p:sldId id="553" r:id="rId156"/>
    <p:sldId id="554" r:id="rId157"/>
    <p:sldId id="555" r:id="rId158"/>
    <p:sldId id="556" r:id="rId159"/>
    <p:sldId id="557" r:id="rId160"/>
    <p:sldId id="558" r:id="rId161"/>
    <p:sldId id="559" r:id="rId162"/>
    <p:sldId id="986" r:id="rId163"/>
    <p:sldId id="988" r:id="rId164"/>
    <p:sldId id="987" r:id="rId165"/>
    <p:sldId id="532" r:id="rId166"/>
    <p:sldId id="941" r:id="rId167"/>
    <p:sldId id="942" r:id="rId168"/>
    <p:sldId id="943" r:id="rId169"/>
    <p:sldId id="989" r:id="rId170"/>
    <p:sldId id="944" r:id="rId171"/>
    <p:sldId id="946" r:id="rId172"/>
    <p:sldId id="992" r:id="rId173"/>
    <p:sldId id="990" r:id="rId174"/>
    <p:sldId id="991" r:id="rId175"/>
    <p:sldId id="993" r:id="rId176"/>
    <p:sldId id="945" r:id="rId177"/>
    <p:sldId id="948" r:id="rId178"/>
    <p:sldId id="947" r:id="rId179"/>
    <p:sldId id="949" r:id="rId180"/>
    <p:sldId id="950" r:id="rId181"/>
    <p:sldId id="995" r:id="rId182"/>
    <p:sldId id="951" r:id="rId183"/>
    <p:sldId id="952" r:id="rId184"/>
    <p:sldId id="953" r:id="rId185"/>
    <p:sldId id="954" r:id="rId186"/>
    <p:sldId id="955" r:id="rId187"/>
    <p:sldId id="956" r:id="rId188"/>
    <p:sldId id="957" r:id="rId189"/>
    <p:sldId id="958" r:id="rId190"/>
    <p:sldId id="960" r:id="rId191"/>
    <p:sldId id="961" r:id="rId192"/>
    <p:sldId id="996" r:id="rId193"/>
    <p:sldId id="997" r:id="rId194"/>
    <p:sldId id="1002" r:id="rId195"/>
    <p:sldId id="1001" r:id="rId196"/>
    <p:sldId id="998" r:id="rId197"/>
    <p:sldId id="1000" r:id="rId198"/>
    <p:sldId id="962" r:id="rId199"/>
    <p:sldId id="963" r:id="rId200"/>
    <p:sldId id="959" r:id="rId201"/>
    <p:sldId id="964" r:id="rId202"/>
    <p:sldId id="965" r:id="rId203"/>
    <p:sldId id="966" r:id="rId204"/>
    <p:sldId id="533" r:id="rId205"/>
    <p:sldId id="1003" r:id="rId206"/>
    <p:sldId id="994" r:id="rId2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113" d="100"/>
          <a:sy n="113" d="100"/>
        </p:scale>
        <p:origin x="456" y="114"/>
      </p:cViewPr>
      <p:guideLst>
        <p:guide orient="horz" pos="214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presProps" Target="presProps.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ac48a8bd16_1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1ac48a8bd16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ac48a8bd16_1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1ac48a8bd16_1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ac48a8bd16_1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1ac48a8bd16_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ac48a8bd16_1_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1ac48a8bd16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ac48a8bd16_1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1ac48a8bd16_1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ac48a8bd16_1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ac48a8bd16_1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ac48a8bd16_1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1ac48a8bd16_1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ac48a8bd16_1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1ac48a8bd16_1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ac48a8bd16_1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g1ac48a8bd16_1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ac48a8bd16_1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1ac48a8bd16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9BB0023-9904-4C4A-A447-348C895A2247}"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04EA28-EB02-4C39-8A49-09C0B551A223}"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86842E-D591-4FEA-A3F5-6D2981B75F28}"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150E71-8FFE-4F8F-8918-1CEA5804AC83}"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8C84DD-99E5-42E1-8AD0-8FFBBAB58144}"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E32F5E-3DC6-41FA-82B2-61335E76B1E8}"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3B7710-5081-44D1-99C7-2AE1506A6E7A}"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1F1507-9218-4437-A4B8-2C6B8EC8B812}" type="datetime1">
              <a:rPr lang="en-US" smtClean="0"/>
              <a:t>2/16/2023</a:t>
            </a:fld>
            <a:endParaRPr lang="en-US"/>
          </a:p>
        </p:txBody>
      </p:sp>
      <p:sp>
        <p:nvSpPr>
          <p:cNvPr id="8" name="Footer Placeholder 7"/>
          <p:cNvSpPr>
            <a:spLocks noGrp="1"/>
          </p:cNvSpPr>
          <p:nvPr>
            <p:ph type="ftr" sz="quarter" idx="11"/>
          </p:nvPr>
        </p:nvSpPr>
        <p:spPr/>
        <p:txBody>
          <a:bodyPr/>
          <a:lstStyle/>
          <a:p>
            <a:r>
              <a:rPr lang="it-IT"/>
              <a:t>Dr Mukti Padhya : AI @M.Tech_CS 2023</a:t>
            </a:r>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ED6A02-4AB6-4750-9A51-B0B246E6CF39}" type="datetime1">
              <a:rPr lang="en-US" smtClean="0"/>
              <a:t>2/16/2023</a:t>
            </a:fld>
            <a:endParaRPr lang="en-US"/>
          </a:p>
        </p:txBody>
      </p:sp>
      <p:sp>
        <p:nvSpPr>
          <p:cNvPr id="4" name="Footer Placeholder 3"/>
          <p:cNvSpPr>
            <a:spLocks noGrp="1"/>
          </p:cNvSpPr>
          <p:nvPr>
            <p:ph type="ftr" sz="quarter" idx="11"/>
          </p:nvPr>
        </p:nvSpPr>
        <p:spPr/>
        <p:txBody>
          <a:bodyPr/>
          <a:lstStyle/>
          <a:p>
            <a:r>
              <a:rPr lang="it-IT"/>
              <a:t>Dr Mukti Padhya : AI @M.Tech_CS 2023</a:t>
            </a:r>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BAC1D-4954-454C-A93D-54DDADE13D39}" type="datetime1">
              <a:rPr lang="en-US" smtClean="0"/>
              <a:t>2/16/2023</a:t>
            </a:fld>
            <a:endParaRPr lang="en-US"/>
          </a:p>
        </p:txBody>
      </p:sp>
      <p:sp>
        <p:nvSpPr>
          <p:cNvPr id="3" name="Footer Placeholder 2"/>
          <p:cNvSpPr>
            <a:spLocks noGrp="1"/>
          </p:cNvSpPr>
          <p:nvPr>
            <p:ph type="ftr" sz="quarter" idx="11"/>
          </p:nvPr>
        </p:nvSpPr>
        <p:spPr/>
        <p:txBody>
          <a:bodyPr/>
          <a:lstStyle/>
          <a:p>
            <a:r>
              <a:rPr lang="it-IT"/>
              <a:t>Dr Mukti Padhya : AI @M.Tech_CS 2023</a:t>
            </a:r>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A2E46-B494-4789-8F14-0FD518939258}"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220FB7-6959-43D9-A998-DAE2D28AE4F1}"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83F6D0-6440-4295-B583-3BA4E6F49A60}"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AD5F3F-2141-473D-BD67-F7C7C5D366FF}"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5795A9-37D9-474E-853E-CA3B33A44296}"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41"/>
        <p:cNvGrpSpPr/>
        <p:nvPr/>
      </p:nvGrpSpPr>
      <p:grpSpPr>
        <a:xfrm>
          <a:off x="0" y="0"/>
          <a:ext cx="0" cy="0"/>
          <a:chOff x="0" y="0"/>
          <a:chExt cx="0" cy="0"/>
        </a:xfrm>
      </p:grpSpPr>
      <p:sp>
        <p:nvSpPr>
          <p:cNvPr id="42" name="Google Shape;42;p23"/>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23"/>
          <p:cNvSpPr txBox="1">
            <a:spLocks noGrp="1"/>
          </p:cNvSpPr>
          <p:nvPr>
            <p:ph type="title"/>
          </p:nvPr>
        </p:nvSpPr>
        <p:spPr>
          <a:xfrm>
            <a:off x="838200" y="5509419"/>
            <a:ext cx="4082142" cy="5857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3"/>
          <p:cNvSpPr txBox="1">
            <a:spLocks noGrp="1"/>
          </p:cNvSpPr>
          <p:nvPr>
            <p:ph type="body" idx="1"/>
          </p:nvPr>
        </p:nvSpPr>
        <p:spPr>
          <a:xfrm>
            <a:off x="166074" y="1507772"/>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3"/>
          <p:cNvSpPr txBox="1">
            <a:spLocks noGrp="1"/>
          </p:cNvSpPr>
          <p:nvPr>
            <p:ph type="body" idx="2"/>
          </p:nvPr>
        </p:nvSpPr>
        <p:spPr>
          <a:xfrm>
            <a:off x="732131" y="2584097"/>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body" idx="3"/>
          </p:nvPr>
        </p:nvSpPr>
        <p:spPr>
          <a:xfrm>
            <a:off x="1338556" y="3660422"/>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3"/>
          <p:cNvSpPr txBox="1">
            <a:spLocks noGrp="1"/>
          </p:cNvSpPr>
          <p:nvPr>
            <p:ph type="body" idx="4"/>
          </p:nvPr>
        </p:nvSpPr>
        <p:spPr>
          <a:xfrm>
            <a:off x="1922756" y="4736748"/>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3"/>
          <p:cNvSpPr txBox="1">
            <a:spLocks noGrp="1"/>
          </p:cNvSpPr>
          <p:nvPr>
            <p:ph type="body" idx="5"/>
          </p:nvPr>
        </p:nvSpPr>
        <p:spPr>
          <a:xfrm>
            <a:off x="4401536" y="1613528"/>
            <a:ext cx="5102680" cy="101084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3"/>
          <p:cNvSpPr txBox="1">
            <a:spLocks noGrp="1"/>
          </p:cNvSpPr>
          <p:nvPr>
            <p:ph type="body" idx="6"/>
          </p:nvPr>
        </p:nvSpPr>
        <p:spPr>
          <a:xfrm>
            <a:off x="4986029" y="2682564"/>
            <a:ext cx="5102680" cy="101084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3"/>
          <p:cNvSpPr txBox="1">
            <a:spLocks noGrp="1"/>
          </p:cNvSpPr>
          <p:nvPr>
            <p:ph type="body" idx="7"/>
          </p:nvPr>
        </p:nvSpPr>
        <p:spPr>
          <a:xfrm>
            <a:off x="5576938" y="3755394"/>
            <a:ext cx="5102680" cy="101084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3"/>
          <p:cNvSpPr txBox="1">
            <a:spLocks noGrp="1"/>
          </p:cNvSpPr>
          <p:nvPr>
            <p:ph type="body" idx="8"/>
          </p:nvPr>
        </p:nvSpPr>
        <p:spPr>
          <a:xfrm>
            <a:off x="6175280" y="4824430"/>
            <a:ext cx="5102680" cy="101084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0FEA549-08B9-40BF-A134-4010129C2EDE}" type="datetime1">
              <a:rPr lang="en-US" smtClean="0"/>
              <a:t>2/16/2023</a:t>
            </a:fld>
            <a:endParaRPr/>
          </a:p>
        </p:txBody>
      </p:sp>
      <p:sp>
        <p:nvSpPr>
          <p:cNvPr id="53" name="Google Shape;53;p23"/>
          <p:cNvSpPr txBox="1">
            <a:spLocks noGrp="1"/>
          </p:cNvSpPr>
          <p:nvPr>
            <p:ph type="ftr" idx="11"/>
          </p:nvPr>
        </p:nvSpPr>
        <p:spPr>
          <a:xfrm>
            <a:off x="6749143" y="6356350"/>
            <a:ext cx="377598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Dr Mukti Padhya : AI @M.Tech_CS 2023</a:t>
            </a:r>
            <a:endParaRPr/>
          </a:p>
        </p:txBody>
      </p:sp>
      <p:sp>
        <p:nvSpPr>
          <p:cNvPr id="54" name="Google Shape;54;p23"/>
          <p:cNvSpPr txBox="1">
            <a:spLocks noGrp="1"/>
          </p:cNvSpPr>
          <p:nvPr>
            <p:ph type="sldNum" idx="12"/>
          </p:nvPr>
        </p:nvSpPr>
        <p:spPr>
          <a:xfrm>
            <a:off x="10810874" y="6356350"/>
            <a:ext cx="5429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5" name="Google Shape;55;p23"/>
          <p:cNvCxnSpPr/>
          <p:nvPr/>
        </p:nvCxnSpPr>
        <p:spPr>
          <a:xfrm>
            <a:off x="4353515" y="5023933"/>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56" name="Google Shape;56;p23"/>
          <p:cNvCxnSpPr/>
          <p:nvPr/>
        </p:nvCxnSpPr>
        <p:spPr>
          <a:xfrm>
            <a:off x="3759917" y="3948451"/>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57" name="Google Shape;57;p23"/>
          <p:cNvCxnSpPr/>
          <p:nvPr/>
        </p:nvCxnSpPr>
        <p:spPr>
          <a:xfrm>
            <a:off x="3173453" y="2872686"/>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58" name="Google Shape;58;p23"/>
          <p:cNvCxnSpPr/>
          <p:nvPr/>
        </p:nvCxnSpPr>
        <p:spPr>
          <a:xfrm>
            <a:off x="2586263" y="1796083"/>
            <a:ext cx="1513211" cy="0"/>
          </a:xfrm>
          <a:prstGeom prst="straightConnector1">
            <a:avLst/>
          </a:prstGeom>
          <a:noFill/>
          <a:ln w="9525"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816853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59"/>
        <p:cNvGrpSpPr/>
        <p:nvPr/>
      </p:nvGrpSpPr>
      <p:grpSpPr>
        <a:xfrm>
          <a:off x="0" y="0"/>
          <a:ext cx="0" cy="0"/>
          <a:chOff x="0" y="0"/>
          <a:chExt cx="0" cy="0"/>
        </a:xfrm>
      </p:grpSpPr>
      <p:sp>
        <p:nvSpPr>
          <p:cNvPr id="60" name="Google Shape;60;p24"/>
          <p:cNvSpPr txBox="1">
            <a:spLocks noGrp="1"/>
          </p:cNvSpPr>
          <p:nvPr>
            <p:ph type="ctrTitle"/>
          </p:nvPr>
        </p:nvSpPr>
        <p:spPr>
          <a:xfrm>
            <a:off x="4267200" y="1615736"/>
            <a:ext cx="4179570" cy="15247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4"/>
          <p:cNvSpPr txBox="1">
            <a:spLocks noGrp="1"/>
          </p:cNvSpPr>
          <p:nvPr>
            <p:ph type="subTitle" idx="1"/>
          </p:nvPr>
        </p:nvSpPr>
        <p:spPr>
          <a:xfrm>
            <a:off x="4267200" y="3238103"/>
            <a:ext cx="4179570" cy="137199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62" name="Google Shape;62;p24"/>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63" name="Google Shape;63;p24"/>
          <p:cNvSpPr txBox="1">
            <a:spLocks noGrp="1"/>
          </p:cNvSpPr>
          <p:nvPr>
            <p:ph type="dt" idx="10"/>
          </p:nvPr>
        </p:nvSpPr>
        <p:spPr>
          <a:xfrm>
            <a:off x="4267200" y="6356350"/>
            <a:ext cx="17743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FF45A58-C24D-4B41-A2B7-E7E832687D9B}" type="datetime1">
              <a:rPr lang="en-US" smtClean="0"/>
              <a:t>2/16/2023</a:t>
            </a:fld>
            <a:endParaRPr/>
          </a:p>
        </p:txBody>
      </p:sp>
      <p:sp>
        <p:nvSpPr>
          <p:cNvPr id="64" name="Google Shape;64;p24"/>
          <p:cNvSpPr txBox="1">
            <a:spLocks noGrp="1"/>
          </p:cNvSpPr>
          <p:nvPr>
            <p:ph type="ftr" idx="11"/>
          </p:nvPr>
        </p:nvSpPr>
        <p:spPr>
          <a:xfrm>
            <a:off x="6479721" y="6356350"/>
            <a:ext cx="2661557"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Dr Mukti Padhya : AI @M.Tech_CS 2023</a:t>
            </a:r>
            <a:endParaRPr/>
          </a:p>
        </p:txBody>
      </p:sp>
      <p:sp>
        <p:nvSpPr>
          <p:cNvPr id="65" name="Google Shape;65;p24"/>
          <p:cNvSpPr txBox="1">
            <a:spLocks noGrp="1"/>
          </p:cNvSpPr>
          <p:nvPr>
            <p:ph type="sldNum" idx="12"/>
          </p:nvPr>
        </p:nvSpPr>
        <p:spPr>
          <a:xfrm>
            <a:off x="9579428" y="6356350"/>
            <a:ext cx="17743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88888"/>
                </a:solidFill>
                <a:latin typeface="Arial"/>
                <a:ea typeface="Arial"/>
                <a:cs typeface="Arial"/>
                <a:sym typeface="Arial"/>
              </a:defRPr>
            </a:lvl1pPr>
            <a:lvl2pPr marL="0" lvl="1" indent="0" algn="r">
              <a:spcBef>
                <a:spcPts val="0"/>
              </a:spcBef>
              <a:buNone/>
              <a:defRPr sz="900">
                <a:solidFill>
                  <a:srgbClr val="888888"/>
                </a:solidFill>
                <a:latin typeface="Arial"/>
                <a:ea typeface="Arial"/>
                <a:cs typeface="Arial"/>
                <a:sym typeface="Arial"/>
              </a:defRPr>
            </a:lvl2pPr>
            <a:lvl3pPr marL="0" lvl="2" indent="0" algn="r">
              <a:spcBef>
                <a:spcPts val="0"/>
              </a:spcBef>
              <a:buNone/>
              <a:defRPr sz="900">
                <a:solidFill>
                  <a:srgbClr val="888888"/>
                </a:solidFill>
                <a:latin typeface="Arial"/>
                <a:ea typeface="Arial"/>
                <a:cs typeface="Arial"/>
                <a:sym typeface="Arial"/>
              </a:defRPr>
            </a:lvl3pPr>
            <a:lvl4pPr marL="0" lvl="3" indent="0" algn="r">
              <a:spcBef>
                <a:spcPts val="0"/>
              </a:spcBef>
              <a:buNone/>
              <a:defRPr sz="900">
                <a:solidFill>
                  <a:srgbClr val="888888"/>
                </a:solidFill>
                <a:latin typeface="Arial"/>
                <a:ea typeface="Arial"/>
                <a:cs typeface="Arial"/>
                <a:sym typeface="Arial"/>
              </a:defRPr>
            </a:lvl4pPr>
            <a:lvl5pPr marL="0" lvl="4" indent="0" algn="r">
              <a:spcBef>
                <a:spcPts val="0"/>
              </a:spcBef>
              <a:buNone/>
              <a:defRPr sz="900">
                <a:solidFill>
                  <a:srgbClr val="888888"/>
                </a:solidFill>
                <a:latin typeface="Arial"/>
                <a:ea typeface="Arial"/>
                <a:cs typeface="Arial"/>
                <a:sym typeface="Arial"/>
              </a:defRPr>
            </a:lvl5pPr>
            <a:lvl6pPr marL="0" lvl="5" indent="0" algn="r">
              <a:spcBef>
                <a:spcPts val="0"/>
              </a:spcBef>
              <a:buNone/>
              <a:defRPr sz="900">
                <a:solidFill>
                  <a:srgbClr val="888888"/>
                </a:solidFill>
                <a:latin typeface="Arial"/>
                <a:ea typeface="Arial"/>
                <a:cs typeface="Arial"/>
                <a:sym typeface="Arial"/>
              </a:defRPr>
            </a:lvl6pPr>
            <a:lvl7pPr marL="0" lvl="6" indent="0" algn="r">
              <a:spcBef>
                <a:spcPts val="0"/>
              </a:spcBef>
              <a:buNone/>
              <a:defRPr sz="900">
                <a:solidFill>
                  <a:srgbClr val="888888"/>
                </a:solidFill>
                <a:latin typeface="Arial"/>
                <a:ea typeface="Arial"/>
                <a:cs typeface="Arial"/>
                <a:sym typeface="Arial"/>
              </a:defRPr>
            </a:lvl7pPr>
            <a:lvl8pPr marL="0" lvl="7" indent="0" algn="r">
              <a:spcBef>
                <a:spcPts val="0"/>
              </a:spcBef>
              <a:buNone/>
              <a:defRPr sz="900">
                <a:solidFill>
                  <a:srgbClr val="888888"/>
                </a:solidFill>
                <a:latin typeface="Arial"/>
                <a:ea typeface="Arial"/>
                <a:cs typeface="Arial"/>
                <a:sym typeface="Arial"/>
              </a:defRPr>
            </a:lvl8pPr>
            <a:lvl9pPr marL="0" lvl="8" indent="0" algn="r">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4474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58861B-A652-4B21-9D86-30B61C1312B7}"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F363B8E-6B20-4CD5-B5F9-52355E209BD8}"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1DC400-54AF-4243-9C13-6FC888D7D541}" type="datetime1">
              <a:rPr lang="en-US" smtClean="0"/>
              <a:t>2/16/2023</a:t>
            </a:fld>
            <a:endParaRPr lang="en-US"/>
          </a:p>
        </p:txBody>
      </p:sp>
      <p:sp>
        <p:nvSpPr>
          <p:cNvPr id="8" name="Footer Placeholder 7"/>
          <p:cNvSpPr>
            <a:spLocks noGrp="1"/>
          </p:cNvSpPr>
          <p:nvPr>
            <p:ph type="ftr" sz="quarter" idx="11"/>
          </p:nvPr>
        </p:nvSpPr>
        <p:spPr/>
        <p:txBody>
          <a:bodyPr/>
          <a:lstStyle/>
          <a:p>
            <a:r>
              <a:rPr lang="it-IT"/>
              <a:t>Dr Mukti Padhya : AI @M.Tech_CS 2023</a:t>
            </a:r>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E5C950-D957-4C48-B3FA-3F6561D9847E}" type="datetime1">
              <a:rPr lang="en-US" smtClean="0"/>
              <a:t>2/16/2023</a:t>
            </a:fld>
            <a:endParaRPr lang="en-US"/>
          </a:p>
        </p:txBody>
      </p:sp>
      <p:sp>
        <p:nvSpPr>
          <p:cNvPr id="4" name="Footer Placeholder 3"/>
          <p:cNvSpPr>
            <a:spLocks noGrp="1"/>
          </p:cNvSpPr>
          <p:nvPr>
            <p:ph type="ftr" sz="quarter" idx="11"/>
          </p:nvPr>
        </p:nvSpPr>
        <p:spPr/>
        <p:txBody>
          <a:bodyPr/>
          <a:lstStyle/>
          <a:p>
            <a:r>
              <a:rPr lang="it-IT"/>
              <a:t>Dr Mukti Padhya : AI @M.Tech_CS 2023</a:t>
            </a:r>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3E620B-4ACD-4B6B-AE2D-242AE675430F}" type="datetime1">
              <a:rPr lang="en-US" smtClean="0"/>
              <a:t>2/16/2023</a:t>
            </a:fld>
            <a:endParaRPr lang="en-US"/>
          </a:p>
        </p:txBody>
      </p:sp>
      <p:sp>
        <p:nvSpPr>
          <p:cNvPr id="3" name="Footer Placeholder 2"/>
          <p:cNvSpPr>
            <a:spLocks noGrp="1"/>
          </p:cNvSpPr>
          <p:nvPr>
            <p:ph type="ftr" sz="quarter" idx="11"/>
          </p:nvPr>
        </p:nvSpPr>
        <p:spPr/>
        <p:txBody>
          <a:bodyPr/>
          <a:lstStyle/>
          <a:p>
            <a:r>
              <a:rPr lang="it-IT"/>
              <a:t>Dr Mukti Padhya : AI @M.Tech_CS 2023</a:t>
            </a:r>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B9CA6-FE32-4DE9-AA82-39CFF74A20F1}"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FBDA11-BA16-484E-8CB1-98BD119A5071}"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95F5DE-1791-47E7-A075-AAE74DA0F0D3}" type="datetime1">
              <a:rPr lang="en-US" smtClean="0"/>
              <a:t>2/16/2023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Dr Mukti Padhya : AI @M.Tech_CS 2023</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mc:Choice>
    <mc:Fallback xmlns="">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3B577-E783-4265-97FD-DBE5D746EE99}" type="datetime1">
              <a:rPr lang="en-US" smtClean="0"/>
              <a:t>2/16/2023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Dr Mukti Padhya : AI @M.Tech_CS 2023</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mc:Choice>
    <mc:Fallback xmlns="">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5.xml"/><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www.python.or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9553"/>
            <a:ext cx="9144000" cy="2387600"/>
          </a:xfrm>
        </p:spPr>
        <p:txBody>
          <a:bodyPr/>
          <a:lstStyle/>
          <a:p>
            <a:pPr algn="ctr"/>
            <a:r>
              <a:rPr lang="en-US" b="1" dirty="0">
                <a:solidFill>
                  <a:schemeClr val="accent1">
                    <a:lumMod val="50000"/>
                  </a:schemeClr>
                </a:solidFill>
              </a:rPr>
              <a:t>Introduction to </a:t>
            </a:r>
            <a:br>
              <a:rPr lang="en-US" b="1" dirty="0">
                <a:solidFill>
                  <a:schemeClr val="accent1">
                    <a:lumMod val="50000"/>
                  </a:schemeClr>
                </a:solidFill>
              </a:rPr>
            </a:br>
            <a:r>
              <a:rPr lang="en-US" b="1" dirty="0">
                <a:solidFill>
                  <a:schemeClr val="accent1">
                    <a:lumMod val="50000"/>
                  </a:schemeClr>
                </a:solidFill>
              </a:rPr>
              <a:t>Artificial Intelligence</a:t>
            </a:r>
          </a:p>
        </p:txBody>
      </p:sp>
      <p:sp>
        <p:nvSpPr>
          <p:cNvPr id="3" name="Subtitle 2"/>
          <p:cNvSpPr>
            <a:spLocks noGrp="1"/>
          </p:cNvSpPr>
          <p:nvPr>
            <p:ph type="subTitle" idx="1"/>
          </p:nvPr>
        </p:nvSpPr>
        <p:spPr>
          <a:xfrm>
            <a:off x="1663065" y="4700588"/>
            <a:ext cx="9144000" cy="1655762"/>
          </a:xfrm>
        </p:spPr>
        <p:txBody>
          <a:bodyPr/>
          <a:lstStyle/>
          <a:p>
            <a:pPr marL="0" lvl="0" indent="0" algn="ctr" rtl="0">
              <a:lnSpc>
                <a:spcPct val="100000"/>
              </a:lnSpc>
              <a:spcBef>
                <a:spcPts val="0"/>
              </a:spcBef>
              <a:spcAft>
                <a:spcPts val="0"/>
              </a:spcAft>
              <a:buSzPts val="1368"/>
              <a:buNone/>
            </a:pPr>
            <a:r>
              <a:rPr lang="en-US" sz="2400">
                <a:solidFill>
                  <a:schemeClr val="accent1">
                    <a:lumMod val="50000"/>
                  </a:schemeClr>
                </a:solidFill>
                <a:latin typeface="Calibri" panose="020F0502020204030204"/>
                <a:ea typeface="Calibri" panose="020F0502020204030204"/>
                <a:cs typeface="Calibri" panose="020F0502020204030204"/>
                <a:sym typeface="Calibri" panose="020F0502020204030204"/>
              </a:rPr>
              <a:t>Dr.  Mukti Padhya</a:t>
            </a:r>
            <a:endParaRPr lang="en-US" sz="2400" b="0" i="0" u="none">
              <a:solidFill>
                <a:schemeClr val="accent1">
                  <a:lumMod val="50000"/>
                </a:schemeClr>
              </a:solidFill>
              <a:latin typeface="Calibri" panose="020F0502020204030204"/>
              <a:ea typeface="Calibri" panose="020F0502020204030204"/>
              <a:cs typeface="Calibri" panose="020F0502020204030204"/>
              <a:sym typeface="Calibri" panose="020F0502020204030204"/>
            </a:endParaRPr>
          </a:p>
          <a:p>
            <a:pPr marL="0" lvl="0" indent="0" algn="ctr" rtl="0">
              <a:lnSpc>
                <a:spcPct val="100000"/>
              </a:lnSpc>
              <a:spcBef>
                <a:spcPts val="600"/>
              </a:spcBef>
              <a:spcAft>
                <a:spcPts val="0"/>
              </a:spcAft>
              <a:buSzPts val="1824"/>
              <a:buNone/>
            </a:pPr>
            <a:r>
              <a:rPr lang="en-US" sz="2400">
                <a:solidFill>
                  <a:schemeClr val="accent1">
                    <a:lumMod val="50000"/>
                  </a:schemeClr>
                </a:solidFill>
                <a:latin typeface="Calibri" panose="020F0502020204030204"/>
                <a:ea typeface="Calibri" panose="020F0502020204030204"/>
                <a:cs typeface="Calibri" panose="020F0502020204030204"/>
                <a:sym typeface="Calibri" panose="020F0502020204030204"/>
              </a:rPr>
              <a:t>Assistant Professor, NFSU</a:t>
            </a:r>
            <a:endParaRPr lang="en-US" sz="2400" b="0" i="0" u="none">
              <a:solidFill>
                <a:schemeClr val="accent1">
                  <a:lumMod val="50000"/>
                </a:schemeClr>
              </a:solidFill>
              <a:latin typeface="Calibri" panose="020F0502020204030204"/>
              <a:ea typeface="Calibri" panose="020F0502020204030204"/>
              <a:cs typeface="Calibri" panose="020F0502020204030204"/>
              <a:sym typeface="Calibri" panose="020F0502020204030204"/>
            </a:endParaRPr>
          </a:p>
          <a:p>
            <a:pPr algn="ctr"/>
            <a:endParaRPr lang="en-US" sz="2400" b="0" i="0" u="none">
              <a:solidFill>
                <a:schemeClr val="accent1">
                  <a:lumMod val="50000"/>
                </a:schemeClr>
              </a:solidFill>
              <a:latin typeface="Calibri" panose="020F0502020204030204"/>
              <a:ea typeface="Calibri" panose="020F0502020204030204"/>
              <a:cs typeface="Calibri" panose="020F0502020204030204"/>
              <a:sym typeface="Calibri" panose="020F0502020204030204"/>
            </a:endParaRPr>
          </a:p>
        </p:txBody>
      </p:sp>
      <p:sp>
        <p:nvSpPr>
          <p:cNvPr id="4" name="Date Placeholder 3"/>
          <p:cNvSpPr>
            <a:spLocks noGrp="1"/>
          </p:cNvSpPr>
          <p:nvPr>
            <p:ph type="dt" sz="half" idx="10"/>
          </p:nvPr>
        </p:nvSpPr>
        <p:spPr/>
        <p:txBody>
          <a:bodyPr/>
          <a:lstStyle/>
          <a:p>
            <a:fld id="{4E3A9439-95BE-4AFD-A77B-FEB58BF32878}"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a:xfrm>
            <a:off x="4165600" y="6245225"/>
            <a:ext cx="4730750" cy="47625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100" name="Picture 99"/>
          <p:cNvPicPr/>
          <p:nvPr/>
        </p:nvPicPr>
        <p:blipFill>
          <a:blip r:embed="rId2"/>
          <a:stretch>
            <a:fillRect/>
          </a:stretch>
        </p:blipFill>
        <p:spPr>
          <a:xfrm>
            <a:off x="5143500" y="2617470"/>
            <a:ext cx="1905000" cy="1905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Why AI Winter? </a:t>
            </a:r>
          </a:p>
        </p:txBody>
      </p:sp>
      <p:sp>
        <p:nvSpPr>
          <p:cNvPr id="4" name="Date Placeholder 3"/>
          <p:cNvSpPr>
            <a:spLocks noGrp="1"/>
          </p:cNvSpPr>
          <p:nvPr>
            <p:ph type="dt" sz="half" idx="10"/>
          </p:nvPr>
        </p:nvSpPr>
        <p:spPr/>
        <p:txBody>
          <a:bodyPr/>
          <a:lstStyle/>
          <a:p>
            <a:fld id="{6D73DBEC-E432-42D3-9BD6-687D810EC256}"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10</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838200" y="1825625"/>
            <a:ext cx="10095411" cy="3699964"/>
          </a:xfrm>
        </p:spPr>
        <p:txBody>
          <a:bodyPr/>
          <a:lstStyle/>
          <a:p>
            <a:r>
              <a:rPr lang="en-IN" dirty="0"/>
              <a:t>Big Data - </a:t>
            </a:r>
            <a:r>
              <a:rPr lang="en-US" dirty="0"/>
              <a:t>accumulated volume of big data was increased from 4.4 </a:t>
            </a:r>
            <a:r>
              <a:rPr lang="en-US" dirty="0" err="1"/>
              <a:t>zettabytes</a:t>
            </a:r>
            <a:r>
              <a:rPr lang="en-US" dirty="0"/>
              <a:t> to roughly 44 </a:t>
            </a:r>
            <a:r>
              <a:rPr lang="en-US" dirty="0" err="1"/>
              <a:t>zettabytes</a:t>
            </a:r>
            <a:r>
              <a:rPr lang="en-US" dirty="0"/>
              <a:t> or 44 trillion GBs of data</a:t>
            </a:r>
          </a:p>
          <a:p>
            <a:endParaRPr lang="en-IN" dirty="0"/>
          </a:p>
          <a:p>
            <a:r>
              <a:rPr lang="en-US" dirty="0"/>
              <a:t>Advanced algorithms  </a:t>
            </a:r>
          </a:p>
          <a:p>
            <a:r>
              <a:rPr lang="en-US" dirty="0"/>
              <a:t>High end computing power </a:t>
            </a:r>
          </a:p>
          <a:p>
            <a:r>
              <a:rPr lang="en-US" dirty="0"/>
              <a:t>Large storage</a:t>
            </a:r>
            <a:endParaRPr lang="en-IN" dirty="0"/>
          </a:p>
          <a:p>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Statistics</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D2DFF065-2C49-48F4-98E0-8854A23E3FC5}"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100</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8" name="Picture 7" descr="Mat_1.JPG"/>
          <p:cNvPicPr>
            <a:picLocks noChangeAspect="1"/>
          </p:cNvPicPr>
          <p:nvPr/>
        </p:nvPicPr>
        <p:blipFill>
          <a:blip r:embed="rId2"/>
          <a:stretch>
            <a:fillRect/>
          </a:stretch>
        </p:blipFill>
        <p:spPr>
          <a:xfrm>
            <a:off x="1455420" y="1223010"/>
            <a:ext cx="10306685" cy="48996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Important Terminology</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D495A88E-9DA5-4E75-A406-B3FC65A3D544}"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101</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Picture 6" descr="Mat_2.JPG"/>
          <p:cNvPicPr>
            <a:picLocks noChangeAspect="1"/>
          </p:cNvPicPr>
          <p:nvPr/>
        </p:nvPicPr>
        <p:blipFill>
          <a:blip r:embed="rId2"/>
          <a:stretch>
            <a:fillRect/>
          </a:stretch>
        </p:blipFill>
        <p:spPr>
          <a:xfrm>
            <a:off x="1731645" y="1375410"/>
            <a:ext cx="9114790" cy="474408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Important Terminology</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39877257-542E-41C4-B812-6270AAF94097}"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102</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3" name="Content Placeholder 2" descr="ST1"/>
          <p:cNvPicPr>
            <a:picLocks noGrp="1" noChangeAspect="1"/>
          </p:cNvPicPr>
          <p:nvPr>
            <p:ph idx="1"/>
          </p:nvPr>
        </p:nvPicPr>
        <p:blipFill>
          <a:blip r:embed="rId2"/>
          <a:stretch>
            <a:fillRect/>
          </a:stretch>
        </p:blipFill>
        <p:spPr>
          <a:xfrm>
            <a:off x="935990" y="1876425"/>
            <a:ext cx="10860405" cy="372681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Types of Sampling</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401D2663-B33A-419C-84B9-12D3CCFCA683}"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103</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Picture 6" descr="Mat_3.JPG"/>
          <p:cNvPicPr>
            <a:picLocks noChangeAspect="1"/>
          </p:cNvPicPr>
          <p:nvPr/>
        </p:nvPicPr>
        <p:blipFill>
          <a:blip r:embed="rId2"/>
          <a:stretch>
            <a:fillRect/>
          </a:stretch>
        </p:blipFill>
        <p:spPr>
          <a:xfrm>
            <a:off x="0" y="1691005"/>
            <a:ext cx="11910695" cy="32486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Probabilistic Sampling</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EDE7F974-EC97-4083-941C-A4E96A4B4496}"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104</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Picture 6" descr="Mat_4.JPG"/>
          <p:cNvPicPr>
            <a:picLocks noChangeAspect="1"/>
          </p:cNvPicPr>
          <p:nvPr/>
        </p:nvPicPr>
        <p:blipFill>
          <a:blip r:embed="rId2"/>
          <a:stretch>
            <a:fillRect/>
          </a:stretch>
        </p:blipFill>
        <p:spPr>
          <a:xfrm>
            <a:off x="1647190" y="2071370"/>
            <a:ext cx="9660255" cy="369062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Types of Statistics</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11276ADD-7F3D-468B-8177-62BEBC65F5B1}"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105</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8" name="Picture 7" descr="Mat_6.JPG"/>
          <p:cNvPicPr>
            <a:picLocks noChangeAspect="1"/>
          </p:cNvPicPr>
          <p:nvPr/>
        </p:nvPicPr>
        <p:blipFill>
          <a:blip r:embed="rId2"/>
          <a:stretch>
            <a:fillRect/>
          </a:stretch>
        </p:blipFill>
        <p:spPr>
          <a:xfrm>
            <a:off x="2260600" y="1691005"/>
            <a:ext cx="8768715" cy="41122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Types of Statistics</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945D697B-579E-482A-AA87-E0A9EF12CE91}"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106</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3" name="Content Placeholder 2" descr="st2"/>
          <p:cNvPicPr>
            <a:picLocks noGrp="1" noChangeAspect="1"/>
          </p:cNvPicPr>
          <p:nvPr>
            <p:ph idx="1"/>
          </p:nvPr>
        </p:nvPicPr>
        <p:blipFill>
          <a:blip r:embed="rId2"/>
          <a:stretch>
            <a:fillRect/>
          </a:stretch>
        </p:blipFill>
        <p:spPr>
          <a:xfrm>
            <a:off x="994410" y="1690370"/>
            <a:ext cx="10531475" cy="444817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635DD-F0C8-48AF-A095-07458A06932B}"/>
              </a:ext>
            </a:extLst>
          </p:cNvPr>
          <p:cNvSpPr>
            <a:spLocks noGrp="1"/>
          </p:cNvSpPr>
          <p:nvPr>
            <p:ph type="title"/>
          </p:nvPr>
        </p:nvSpPr>
        <p:spPr/>
        <p:txBody>
          <a:bodyPr/>
          <a:lstStyle/>
          <a:p>
            <a:pPr algn="ctr"/>
            <a:r>
              <a:rPr lang="en-IN" dirty="0">
                <a:solidFill>
                  <a:schemeClr val="accent1">
                    <a:lumMod val="50000"/>
                  </a:schemeClr>
                </a:solidFill>
              </a:rPr>
              <a:t>Types of Statistics</a:t>
            </a:r>
            <a:endParaRPr lang="en-IN" dirty="0"/>
          </a:p>
        </p:txBody>
      </p:sp>
      <p:sp>
        <p:nvSpPr>
          <p:cNvPr id="3" name="Content Placeholder 2">
            <a:extLst>
              <a:ext uri="{FF2B5EF4-FFF2-40B4-BE49-F238E27FC236}">
                <a16:creationId xmlns:a16="http://schemas.microsoft.com/office/drawing/2014/main" id="{5B5C02BB-4D35-42D6-8768-DC32A5EA7527}"/>
              </a:ext>
            </a:extLst>
          </p:cNvPr>
          <p:cNvSpPr>
            <a:spLocks noGrp="1"/>
          </p:cNvSpPr>
          <p:nvPr>
            <p:ph idx="1"/>
          </p:nvPr>
        </p:nvSpPr>
        <p:spPr/>
        <p:txBody>
          <a:bodyPr/>
          <a:lstStyle/>
          <a:p>
            <a:pPr algn="just" rtl="0">
              <a:spcBef>
                <a:spcPts val="0"/>
              </a:spcBef>
              <a:spcAft>
                <a:spcPts val="0"/>
              </a:spcAft>
            </a:pPr>
            <a:r>
              <a:rPr lang="en-US" sz="1800" b="1" i="0" dirty="0">
                <a:solidFill>
                  <a:srgbClr val="000000"/>
                </a:solidFill>
                <a:effectLst/>
                <a:latin typeface="Open Sans" panose="020B0606030504020204" pitchFamily="34" charset="0"/>
              </a:rPr>
              <a:t>Descriptive Statistics</a:t>
            </a:r>
            <a:endParaRPr lang="en-US" b="1" i="0" dirty="0">
              <a:solidFill>
                <a:srgbClr val="000000"/>
              </a:solidFill>
              <a:effectLst/>
              <a:latin typeface="Open Sans" panose="020B0606030504020204" pitchFamily="34" charset="0"/>
            </a:endParaRPr>
          </a:p>
          <a:p>
            <a:pPr algn="just" rtl="0">
              <a:spcBef>
                <a:spcPts val="0"/>
              </a:spcBef>
              <a:spcAft>
                <a:spcPts val="1000"/>
              </a:spcAft>
            </a:pPr>
            <a:r>
              <a:rPr lang="en-US" sz="1800" b="0" i="0" dirty="0">
                <a:solidFill>
                  <a:srgbClr val="000000"/>
                </a:solidFill>
                <a:effectLst/>
                <a:latin typeface="Open Sans" panose="020B0606030504020204" pitchFamily="34" charset="0"/>
              </a:rPr>
              <a:t>In the descriptive Statistics, the Data is described in a summarized way. The summarization is done from the sample of the population using different parameters like Mean or standard deviation. Descriptive Statistics are a way of using charts, graphs, and summary measures to organize, represent, and explain a set of Data. </a:t>
            </a:r>
            <a:endParaRPr lang="en-US" b="0" i="0" dirty="0">
              <a:solidFill>
                <a:srgbClr val="000000"/>
              </a:solidFill>
              <a:effectLst/>
              <a:latin typeface="Open Sans" panose="020B0606030504020204" pitchFamily="34" charset="0"/>
            </a:endParaRPr>
          </a:p>
          <a:p>
            <a:pPr algn="just" rtl="0" fontAlgn="base">
              <a:spcBef>
                <a:spcPts val="0"/>
              </a:spcBef>
              <a:spcAft>
                <a:spcPts val="0"/>
              </a:spcAft>
              <a:buFont typeface="Arial" panose="020B0604020202020204" pitchFamily="34" charset="0"/>
              <a:buChar char="•"/>
            </a:pPr>
            <a:r>
              <a:rPr lang="en-US" sz="1800" b="0" i="0" dirty="0">
                <a:solidFill>
                  <a:srgbClr val="000000"/>
                </a:solidFill>
                <a:effectLst/>
                <a:latin typeface="Open Sans" panose="020B0606030504020204" pitchFamily="34" charset="0"/>
              </a:rPr>
              <a:t>Data is typically arranged and displayed in tables or graphs summarizing details such as histograms, pie charts, bars or scatter plots.</a:t>
            </a:r>
          </a:p>
          <a:p>
            <a:pPr algn="just" rtl="0" fontAlgn="base">
              <a:spcBef>
                <a:spcPts val="0"/>
              </a:spcBef>
              <a:spcAft>
                <a:spcPts val="0"/>
              </a:spcAft>
              <a:buFont typeface="Arial" panose="020B0604020202020204" pitchFamily="34" charset="0"/>
              <a:buChar char="•"/>
            </a:pPr>
            <a:r>
              <a:rPr lang="en-US" sz="1800" b="0" i="0" dirty="0">
                <a:solidFill>
                  <a:srgbClr val="000000"/>
                </a:solidFill>
                <a:effectLst/>
                <a:latin typeface="Open Sans" panose="020B0606030504020204" pitchFamily="34" charset="0"/>
              </a:rPr>
              <a:t>Descriptive Statistics are just descriptive and thus do not require normalization beyond the Data collected.</a:t>
            </a:r>
          </a:p>
          <a:p>
            <a:endParaRPr lang="en-IN" dirty="0"/>
          </a:p>
        </p:txBody>
      </p:sp>
      <p:sp>
        <p:nvSpPr>
          <p:cNvPr id="4" name="Date Placeholder 3">
            <a:extLst>
              <a:ext uri="{FF2B5EF4-FFF2-40B4-BE49-F238E27FC236}">
                <a16:creationId xmlns:a16="http://schemas.microsoft.com/office/drawing/2014/main" id="{8F9B7C5F-6CEC-42BB-A699-642A2EF65A04}"/>
              </a:ext>
            </a:extLst>
          </p:cNvPr>
          <p:cNvSpPr>
            <a:spLocks noGrp="1"/>
          </p:cNvSpPr>
          <p:nvPr>
            <p:ph type="dt" sz="half" idx="10"/>
          </p:nvPr>
        </p:nvSpPr>
        <p:spPr/>
        <p:txBody>
          <a:bodyPr/>
          <a:lstStyle/>
          <a:p>
            <a:fld id="{C2220FB7-6959-43D9-A998-DAE2D28AE4F1}" type="datetime1">
              <a:rPr lang="en-US" smtClean="0"/>
              <a:t>2/16/2023</a:t>
            </a:fld>
            <a:endParaRPr lang="en-US"/>
          </a:p>
        </p:txBody>
      </p:sp>
      <p:sp>
        <p:nvSpPr>
          <p:cNvPr id="5" name="Footer Placeholder 4">
            <a:extLst>
              <a:ext uri="{FF2B5EF4-FFF2-40B4-BE49-F238E27FC236}">
                <a16:creationId xmlns:a16="http://schemas.microsoft.com/office/drawing/2014/main" id="{7DECE1F0-344C-4B09-86D3-9CA58C6853E1}"/>
              </a:ext>
            </a:extLst>
          </p:cNvPr>
          <p:cNvSpPr>
            <a:spLocks noGrp="1"/>
          </p:cNvSpPr>
          <p:nvPr>
            <p:ph type="ftr" sz="quarter" idx="11"/>
          </p:nvPr>
        </p:nvSpPr>
        <p:spPr/>
        <p:txBody>
          <a:bodyPr/>
          <a:lstStyle/>
          <a:p>
            <a:r>
              <a:rPr lang="it-IT"/>
              <a:t>Dr Mukti Padhya : AI @M.Tech_CS 2023</a:t>
            </a:r>
            <a:endParaRPr lang="en-US"/>
          </a:p>
        </p:txBody>
      </p:sp>
      <p:sp>
        <p:nvSpPr>
          <p:cNvPr id="6" name="Slide Number Placeholder 5">
            <a:extLst>
              <a:ext uri="{FF2B5EF4-FFF2-40B4-BE49-F238E27FC236}">
                <a16:creationId xmlns:a16="http://schemas.microsoft.com/office/drawing/2014/main" id="{46FB8238-9BE8-49BC-8086-BA1C5B84B37B}"/>
              </a:ext>
            </a:extLst>
          </p:cNvPr>
          <p:cNvSpPr>
            <a:spLocks noGrp="1"/>
          </p:cNvSpPr>
          <p:nvPr>
            <p:ph type="sldNum" sz="quarter" idx="12"/>
          </p:nvPr>
        </p:nvSpPr>
        <p:spPr/>
        <p:txBody>
          <a:bodyPr/>
          <a:lstStyle/>
          <a:p>
            <a:fld id="{9B618960-8005-486C-9A75-10CB2AAC16F9}" type="slidenum">
              <a:rPr lang="en-US" smtClean="0"/>
              <a:t>107</a:t>
            </a:fld>
            <a:endParaRPr lang="en-US"/>
          </a:p>
        </p:txBody>
      </p:sp>
    </p:spTree>
    <p:extLst>
      <p:ext uri="{BB962C8B-B14F-4D97-AF65-F5344CB8AC3E}">
        <p14:creationId xmlns:p14="http://schemas.microsoft.com/office/powerpoint/2010/main" val="149627416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Types of Statistics</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580103A5-3365-45A1-B828-1872AD4090F7}"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108</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Content Placeholder 6" descr="st31"/>
          <p:cNvPicPr>
            <a:picLocks noGrp="1" noChangeAspect="1"/>
          </p:cNvPicPr>
          <p:nvPr>
            <p:ph idx="1"/>
          </p:nvPr>
        </p:nvPicPr>
        <p:blipFill>
          <a:blip r:embed="rId2"/>
          <a:stretch>
            <a:fillRect/>
          </a:stretch>
        </p:blipFill>
        <p:spPr>
          <a:xfrm>
            <a:off x="1818005" y="1430020"/>
            <a:ext cx="9016365" cy="47263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6FB6-8439-4E03-A17D-174DFA7B4858}"/>
              </a:ext>
            </a:extLst>
          </p:cNvPr>
          <p:cNvSpPr>
            <a:spLocks noGrp="1"/>
          </p:cNvSpPr>
          <p:nvPr>
            <p:ph type="title"/>
          </p:nvPr>
        </p:nvSpPr>
        <p:spPr/>
        <p:txBody>
          <a:bodyPr/>
          <a:lstStyle/>
          <a:p>
            <a:pPr algn="ctr"/>
            <a:r>
              <a:rPr lang="en-IN" dirty="0">
                <a:solidFill>
                  <a:schemeClr val="accent1">
                    <a:lumMod val="50000"/>
                  </a:schemeClr>
                </a:solidFill>
              </a:rPr>
              <a:t>Types of Statistics</a:t>
            </a:r>
            <a:endParaRPr lang="en-IN" dirty="0"/>
          </a:p>
        </p:txBody>
      </p:sp>
      <p:sp>
        <p:nvSpPr>
          <p:cNvPr id="3" name="Content Placeholder 2">
            <a:extLst>
              <a:ext uri="{FF2B5EF4-FFF2-40B4-BE49-F238E27FC236}">
                <a16:creationId xmlns:a16="http://schemas.microsoft.com/office/drawing/2014/main" id="{05EA4DB5-7892-4FEC-A65C-A2055EE32836}"/>
              </a:ext>
            </a:extLst>
          </p:cNvPr>
          <p:cNvSpPr>
            <a:spLocks noGrp="1"/>
          </p:cNvSpPr>
          <p:nvPr>
            <p:ph idx="1"/>
          </p:nvPr>
        </p:nvSpPr>
        <p:spPr/>
        <p:txBody>
          <a:bodyPr/>
          <a:lstStyle/>
          <a:p>
            <a:pPr algn="just" rtl="0">
              <a:spcBef>
                <a:spcPts val="0"/>
              </a:spcBef>
              <a:spcAft>
                <a:spcPts val="0"/>
              </a:spcAft>
            </a:pPr>
            <a:r>
              <a:rPr lang="en-US" sz="1800" b="1" i="0" dirty="0">
                <a:solidFill>
                  <a:srgbClr val="000000"/>
                </a:solidFill>
                <a:effectLst/>
                <a:latin typeface="Open Sans" panose="020B0606030504020204" pitchFamily="34" charset="0"/>
              </a:rPr>
              <a:t>Inferential Statistics</a:t>
            </a:r>
            <a:endParaRPr lang="en-US" b="1" i="0" dirty="0">
              <a:solidFill>
                <a:srgbClr val="000000"/>
              </a:solidFill>
              <a:effectLst/>
              <a:latin typeface="Open Sans" panose="020B0606030504020204" pitchFamily="34" charset="0"/>
            </a:endParaRPr>
          </a:p>
          <a:p>
            <a:pPr algn="just" rtl="0">
              <a:spcBef>
                <a:spcPts val="0"/>
              </a:spcBef>
              <a:spcAft>
                <a:spcPts val="1000"/>
              </a:spcAft>
            </a:pPr>
            <a:r>
              <a:rPr lang="en-US" sz="1800" b="0" i="0" dirty="0">
                <a:solidFill>
                  <a:srgbClr val="000000"/>
                </a:solidFill>
                <a:effectLst/>
                <a:latin typeface="Open Sans" panose="020B0606030504020204" pitchFamily="34" charset="0"/>
              </a:rPr>
              <a:t>In the Inferential Statistics, we try to interpret the Meaning of descriptive Statistics. After the Data has been collected, analyzed, and </a:t>
            </a:r>
            <a:r>
              <a:rPr lang="en-US" sz="1800" b="0" i="0" dirty="0" err="1">
                <a:solidFill>
                  <a:srgbClr val="000000"/>
                </a:solidFill>
                <a:effectLst/>
                <a:latin typeface="Open Sans" panose="020B0606030504020204" pitchFamily="34" charset="0"/>
              </a:rPr>
              <a:t>summarised</a:t>
            </a:r>
            <a:r>
              <a:rPr lang="en-US" sz="1800" b="0" i="0" dirty="0">
                <a:solidFill>
                  <a:srgbClr val="000000"/>
                </a:solidFill>
                <a:effectLst/>
                <a:latin typeface="Open Sans" panose="020B0606030504020204" pitchFamily="34" charset="0"/>
              </a:rPr>
              <a:t> we use Inferential Statistics to describe the Meaning of the collected Data. </a:t>
            </a:r>
            <a:endParaRPr lang="en-US" b="0" i="0" dirty="0">
              <a:solidFill>
                <a:srgbClr val="000000"/>
              </a:solidFill>
              <a:effectLst/>
              <a:latin typeface="Open Sans" panose="020B0606030504020204" pitchFamily="34" charset="0"/>
            </a:endParaRPr>
          </a:p>
          <a:p>
            <a:pPr algn="just" rtl="0" fontAlgn="base">
              <a:spcBef>
                <a:spcPts val="0"/>
              </a:spcBef>
              <a:spcAft>
                <a:spcPts val="0"/>
              </a:spcAft>
              <a:buFont typeface="Arial" panose="020B0604020202020204" pitchFamily="34" charset="0"/>
              <a:buChar char="•"/>
            </a:pPr>
            <a:r>
              <a:rPr lang="en-US" sz="1800" b="0" i="0" dirty="0">
                <a:solidFill>
                  <a:srgbClr val="000000"/>
                </a:solidFill>
                <a:effectLst/>
                <a:latin typeface="Open Sans" panose="020B0606030504020204" pitchFamily="34" charset="0"/>
              </a:rPr>
              <a:t>Inferential Statistics use the probability principle to assess whether trends contained in the research sample can be generalized to the larger population from which the sample originally comes.</a:t>
            </a:r>
          </a:p>
          <a:p>
            <a:pPr algn="just" rtl="0" fontAlgn="base">
              <a:spcBef>
                <a:spcPts val="0"/>
              </a:spcBef>
              <a:spcAft>
                <a:spcPts val="0"/>
              </a:spcAft>
              <a:buFont typeface="Arial" panose="020B0604020202020204" pitchFamily="34" charset="0"/>
              <a:buChar char="•"/>
            </a:pPr>
            <a:r>
              <a:rPr lang="en-US" sz="1800" b="0" i="0" dirty="0">
                <a:solidFill>
                  <a:srgbClr val="000000"/>
                </a:solidFill>
                <a:effectLst/>
                <a:latin typeface="Open Sans" panose="020B0606030504020204" pitchFamily="34" charset="0"/>
              </a:rPr>
              <a:t>Inferential Statistics are intended to test hypotheses and investigate relationships between variables and can be used to make population predictions.</a:t>
            </a:r>
          </a:p>
          <a:p>
            <a:pPr algn="just" rtl="0" fontAlgn="base">
              <a:spcBef>
                <a:spcPts val="0"/>
              </a:spcBef>
              <a:spcAft>
                <a:spcPts val="0"/>
              </a:spcAft>
              <a:buFont typeface="Arial" panose="020B0604020202020204" pitchFamily="34" charset="0"/>
              <a:buChar char="•"/>
            </a:pPr>
            <a:r>
              <a:rPr lang="en-US" sz="1800" b="0" i="0" dirty="0">
                <a:solidFill>
                  <a:srgbClr val="000000"/>
                </a:solidFill>
                <a:effectLst/>
                <a:latin typeface="Open Sans" panose="020B0606030504020204" pitchFamily="34" charset="0"/>
              </a:rPr>
              <a:t>Inferential Statistics are used to draw conclusions and inferences, i.e., to make valid generalizations from samples.</a:t>
            </a:r>
          </a:p>
          <a:p>
            <a:endParaRPr lang="en-IN" dirty="0"/>
          </a:p>
        </p:txBody>
      </p:sp>
      <p:sp>
        <p:nvSpPr>
          <p:cNvPr id="4" name="Date Placeholder 3">
            <a:extLst>
              <a:ext uri="{FF2B5EF4-FFF2-40B4-BE49-F238E27FC236}">
                <a16:creationId xmlns:a16="http://schemas.microsoft.com/office/drawing/2014/main" id="{0C002822-CA1A-43E3-B11A-D709BFCCAE12}"/>
              </a:ext>
            </a:extLst>
          </p:cNvPr>
          <p:cNvSpPr>
            <a:spLocks noGrp="1"/>
          </p:cNvSpPr>
          <p:nvPr>
            <p:ph type="dt" sz="half" idx="10"/>
          </p:nvPr>
        </p:nvSpPr>
        <p:spPr/>
        <p:txBody>
          <a:bodyPr/>
          <a:lstStyle/>
          <a:p>
            <a:fld id="{C2220FB7-6959-43D9-A998-DAE2D28AE4F1}" type="datetime1">
              <a:rPr lang="en-US" smtClean="0"/>
              <a:t>2/16/2023</a:t>
            </a:fld>
            <a:endParaRPr lang="en-US"/>
          </a:p>
        </p:txBody>
      </p:sp>
      <p:sp>
        <p:nvSpPr>
          <p:cNvPr id="5" name="Footer Placeholder 4">
            <a:extLst>
              <a:ext uri="{FF2B5EF4-FFF2-40B4-BE49-F238E27FC236}">
                <a16:creationId xmlns:a16="http://schemas.microsoft.com/office/drawing/2014/main" id="{95D34B7C-6B3A-4A05-9E4C-19C99C6E49EF}"/>
              </a:ext>
            </a:extLst>
          </p:cNvPr>
          <p:cNvSpPr>
            <a:spLocks noGrp="1"/>
          </p:cNvSpPr>
          <p:nvPr>
            <p:ph type="ftr" sz="quarter" idx="11"/>
          </p:nvPr>
        </p:nvSpPr>
        <p:spPr/>
        <p:txBody>
          <a:bodyPr/>
          <a:lstStyle/>
          <a:p>
            <a:r>
              <a:rPr lang="it-IT"/>
              <a:t>Dr Mukti Padhya : AI @M.Tech_CS 2023</a:t>
            </a:r>
            <a:endParaRPr lang="en-US"/>
          </a:p>
        </p:txBody>
      </p:sp>
      <p:sp>
        <p:nvSpPr>
          <p:cNvPr id="6" name="Slide Number Placeholder 5">
            <a:extLst>
              <a:ext uri="{FF2B5EF4-FFF2-40B4-BE49-F238E27FC236}">
                <a16:creationId xmlns:a16="http://schemas.microsoft.com/office/drawing/2014/main" id="{89E1C2C2-4096-4F46-A09A-3FCD01403128}"/>
              </a:ext>
            </a:extLst>
          </p:cNvPr>
          <p:cNvSpPr>
            <a:spLocks noGrp="1"/>
          </p:cNvSpPr>
          <p:nvPr>
            <p:ph type="sldNum" sz="quarter" idx="12"/>
          </p:nvPr>
        </p:nvSpPr>
        <p:spPr/>
        <p:txBody>
          <a:bodyPr/>
          <a:lstStyle/>
          <a:p>
            <a:fld id="{9B618960-8005-486C-9A75-10CB2AAC16F9}" type="slidenum">
              <a:rPr lang="en-US" smtClean="0"/>
              <a:t>109</a:t>
            </a:fld>
            <a:endParaRPr lang="en-US"/>
          </a:p>
        </p:txBody>
      </p:sp>
    </p:spTree>
    <p:extLst>
      <p:ext uri="{BB962C8B-B14F-4D97-AF65-F5344CB8AC3E}">
        <p14:creationId xmlns:p14="http://schemas.microsoft.com/office/powerpoint/2010/main" val="241044376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7"/>
          <p:cNvSpPr txBox="1">
            <a:spLocks noGrp="1"/>
          </p:cNvSpPr>
          <p:nvPr>
            <p:ph type="ctrTitle"/>
          </p:nvPr>
        </p:nvSpPr>
        <p:spPr>
          <a:xfrm>
            <a:off x="4578611" y="2194957"/>
            <a:ext cx="4179600" cy="1524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Arial"/>
              <a:buNone/>
            </a:pPr>
            <a:r>
              <a:rPr lang="en-US"/>
              <a:t>Application Domains of AI</a:t>
            </a:r>
            <a:endParaRPr/>
          </a:p>
        </p:txBody>
      </p:sp>
      <p:sp>
        <p:nvSpPr>
          <p:cNvPr id="2" name="Date Placeholder 1">
            <a:extLst>
              <a:ext uri="{FF2B5EF4-FFF2-40B4-BE49-F238E27FC236}">
                <a16:creationId xmlns:a16="http://schemas.microsoft.com/office/drawing/2014/main" id="{C5AE2154-93CF-4031-A476-CC302D60E18F}"/>
              </a:ext>
            </a:extLst>
          </p:cNvPr>
          <p:cNvSpPr>
            <a:spLocks noGrp="1"/>
          </p:cNvSpPr>
          <p:nvPr>
            <p:ph type="dt" idx="10"/>
          </p:nvPr>
        </p:nvSpPr>
        <p:spPr/>
        <p:txBody>
          <a:bodyPr/>
          <a:lstStyle/>
          <a:p>
            <a:fld id="{E7D0A020-6B6D-4FA5-961A-D7E5B7E83A56}" type="datetime1">
              <a:rPr lang="en-US" smtClean="0"/>
              <a:t>2/16/2023</a:t>
            </a:fld>
            <a:endParaRPr lang="en-US"/>
          </a:p>
        </p:txBody>
      </p:sp>
      <p:sp>
        <p:nvSpPr>
          <p:cNvPr id="3" name="Footer Placeholder 2">
            <a:extLst>
              <a:ext uri="{FF2B5EF4-FFF2-40B4-BE49-F238E27FC236}">
                <a16:creationId xmlns:a16="http://schemas.microsoft.com/office/drawing/2014/main" id="{DFFDB7E3-0D64-4556-B49F-91A8F903187B}"/>
              </a:ext>
            </a:extLst>
          </p:cNvPr>
          <p:cNvSpPr>
            <a:spLocks noGrp="1"/>
          </p:cNvSpPr>
          <p:nvPr>
            <p:ph type="ftr" idx="11"/>
          </p:nvPr>
        </p:nvSpPr>
        <p:spPr/>
        <p:txBody>
          <a:bodyPr/>
          <a:lstStyle/>
          <a:p>
            <a:r>
              <a:rPr lang="it-IT"/>
              <a:t>Dr Mukti Padhya : AI @M.Tech_CS 2023</a:t>
            </a:r>
          </a:p>
        </p:txBody>
      </p:sp>
      <p:sp>
        <p:nvSpPr>
          <p:cNvPr id="4" name="Slide Number Placeholder 3">
            <a:extLst>
              <a:ext uri="{FF2B5EF4-FFF2-40B4-BE49-F238E27FC236}">
                <a16:creationId xmlns:a16="http://schemas.microsoft.com/office/drawing/2014/main" id="{7850DCFB-5522-42A0-9C2F-05B3C769A8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Statistics in ML?</a:t>
            </a:r>
          </a:p>
        </p:txBody>
      </p:sp>
      <p:sp>
        <p:nvSpPr>
          <p:cNvPr id="3" name="Content Placeholder 2"/>
          <p:cNvSpPr>
            <a:spLocks noGrp="1"/>
          </p:cNvSpPr>
          <p:nvPr>
            <p:ph idx="1"/>
          </p:nvPr>
        </p:nvSpPr>
        <p:spPr>
          <a:xfrm>
            <a:off x="838200" y="1409065"/>
            <a:ext cx="10515600" cy="4768215"/>
          </a:xfrm>
        </p:spPr>
        <p:txBody>
          <a:bodyPr/>
          <a:lstStyle/>
          <a:p>
            <a:r>
              <a:rPr lang="en-US"/>
              <a:t>Statistics is a core component of data analytics and machine learning. It helps you analyze and visualize data to find unseen patterns.</a:t>
            </a:r>
          </a:p>
          <a:p>
            <a:endParaRPr lang="en-US"/>
          </a:p>
          <a:p>
            <a:r>
              <a:rPr lang="en-US"/>
              <a:t>Descriptive statistical methods are used to transform raw observations into information that you can understand and share.</a:t>
            </a:r>
          </a:p>
          <a:p>
            <a:endParaRPr lang="en-US"/>
          </a:p>
          <a:p>
            <a:r>
              <a:rPr lang="en-US"/>
              <a:t> Inferential statistical methods are used to reason from small samples of data to whole domains.</a:t>
            </a:r>
          </a:p>
        </p:txBody>
      </p:sp>
      <p:sp>
        <p:nvSpPr>
          <p:cNvPr id="4" name="Date Placeholder 3"/>
          <p:cNvSpPr>
            <a:spLocks noGrp="1"/>
          </p:cNvSpPr>
          <p:nvPr>
            <p:ph type="dt" sz="half" idx="10"/>
          </p:nvPr>
        </p:nvSpPr>
        <p:spPr/>
        <p:txBody>
          <a:bodyPr/>
          <a:lstStyle/>
          <a:p>
            <a:fld id="{9E3B97F8-5E4F-4764-9208-3EECF334EDBD}"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110</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Descriptive </a:t>
            </a:r>
            <a:r>
              <a:rPr lang="en-IN" dirty="0">
                <a:solidFill>
                  <a:schemeClr val="accent1">
                    <a:lumMod val="50000"/>
                  </a:schemeClr>
                </a:solidFill>
                <a:sym typeface="+mn-ea"/>
              </a:rPr>
              <a:t>Statistics</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0822DCBB-B475-4F6E-B36B-566C977A1B30}"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111</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3" name="Content Placeholder 2" descr="ST4"/>
          <p:cNvPicPr>
            <a:picLocks noGrp="1" noChangeAspect="1"/>
          </p:cNvPicPr>
          <p:nvPr>
            <p:ph idx="1"/>
          </p:nvPr>
        </p:nvPicPr>
        <p:blipFill>
          <a:blip r:embed="rId2"/>
          <a:stretch>
            <a:fillRect/>
          </a:stretch>
        </p:blipFill>
        <p:spPr>
          <a:xfrm>
            <a:off x="107315" y="1690688"/>
            <a:ext cx="11977370" cy="446405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Descriptive </a:t>
            </a:r>
            <a:r>
              <a:rPr lang="en-IN" dirty="0">
                <a:solidFill>
                  <a:schemeClr val="accent1">
                    <a:lumMod val="50000"/>
                  </a:schemeClr>
                </a:solidFill>
                <a:sym typeface="+mn-ea"/>
              </a:rPr>
              <a:t>Statistics</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B6DF69F2-DF82-45E0-98D0-2FF440540791}"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112</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8" name="Content Placeholder 7" descr="ST5"/>
          <p:cNvPicPr>
            <a:picLocks noGrp="1" noChangeAspect="1"/>
          </p:cNvPicPr>
          <p:nvPr>
            <p:ph idx="1"/>
          </p:nvPr>
        </p:nvPicPr>
        <p:blipFill>
          <a:blip r:embed="rId2"/>
          <a:stretch>
            <a:fillRect/>
          </a:stretch>
        </p:blipFill>
        <p:spPr>
          <a:xfrm>
            <a:off x="448310" y="1470025"/>
            <a:ext cx="11336020" cy="459867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Descriptive Statistics : Measure</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E5902572-351E-44ED-8D31-4A2C15BCC03F}"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113</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Picture 6" descr="Mat_5.JPG"/>
          <p:cNvPicPr>
            <a:picLocks noChangeAspect="1"/>
          </p:cNvPicPr>
          <p:nvPr/>
        </p:nvPicPr>
        <p:blipFill>
          <a:blip r:embed="rId2"/>
          <a:stretch>
            <a:fillRect/>
          </a:stretch>
        </p:blipFill>
        <p:spPr>
          <a:xfrm>
            <a:off x="2774232" y="1933303"/>
            <a:ext cx="7484859" cy="3370217"/>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Descriptive Statistics : Measure</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EDE5862D-294D-432A-A244-5E4FF0F7B895}"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114</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3" name="Content Placeholder 2" descr="ST6"/>
          <p:cNvPicPr>
            <a:picLocks noGrp="1" noChangeAspect="1"/>
          </p:cNvPicPr>
          <p:nvPr>
            <p:ph idx="1"/>
          </p:nvPr>
        </p:nvPicPr>
        <p:blipFill>
          <a:blip r:embed="rId2"/>
          <a:stretch>
            <a:fillRect/>
          </a:stretch>
        </p:blipFill>
        <p:spPr>
          <a:xfrm>
            <a:off x="558800" y="1857375"/>
            <a:ext cx="11073765" cy="428752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Descriptive Statistics : Measure</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95CE35EF-8A65-40F4-AC3A-05FC1D4C80D1}"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115</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9" name="Content Placeholder 8" descr="ST7"/>
          <p:cNvPicPr>
            <a:picLocks noGrp="1" noChangeAspect="1"/>
          </p:cNvPicPr>
          <p:nvPr>
            <p:ph idx="1"/>
          </p:nvPr>
        </p:nvPicPr>
        <p:blipFill>
          <a:blip r:embed="rId2"/>
          <a:stretch>
            <a:fillRect/>
          </a:stretch>
        </p:blipFill>
        <p:spPr>
          <a:xfrm>
            <a:off x="252095" y="1813560"/>
            <a:ext cx="11688445" cy="432498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Descriptive Statistics : Measure</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D7978729-43C0-467F-8800-765AA286B32B}"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116</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Content Placeholder 6" descr="ST8"/>
          <p:cNvPicPr>
            <a:picLocks noGrp="1" noChangeAspect="1"/>
          </p:cNvPicPr>
          <p:nvPr>
            <p:ph idx="1"/>
          </p:nvPr>
        </p:nvPicPr>
        <p:blipFill>
          <a:blip r:embed="rId2"/>
          <a:stretch>
            <a:fillRect/>
          </a:stretch>
        </p:blipFill>
        <p:spPr>
          <a:xfrm>
            <a:off x="504190" y="1940560"/>
            <a:ext cx="10555605" cy="389001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Descriptive Statistics : Measure</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BD0A9C7A-3534-4E14-93D9-B5C4EAFCFED7}"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117</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8" name="Content Placeholder 7" descr="ST9"/>
          <p:cNvPicPr>
            <a:picLocks noGrp="1" noChangeAspect="1"/>
          </p:cNvPicPr>
          <p:nvPr>
            <p:ph idx="1"/>
          </p:nvPr>
        </p:nvPicPr>
        <p:blipFill>
          <a:blip r:embed="rId2"/>
          <a:stretch>
            <a:fillRect/>
          </a:stretch>
        </p:blipFill>
        <p:spPr>
          <a:xfrm>
            <a:off x="1000125" y="1985645"/>
            <a:ext cx="10189845" cy="403034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Descriptive Statistics : Measure</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BB92AF7D-C00A-4602-B8CD-088EE93E902C}"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118</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Content Placeholder 6" descr="ST10"/>
          <p:cNvPicPr>
            <a:picLocks noGrp="1" noChangeAspect="1"/>
          </p:cNvPicPr>
          <p:nvPr>
            <p:ph idx="1"/>
          </p:nvPr>
        </p:nvPicPr>
        <p:blipFill>
          <a:blip r:embed="rId2"/>
          <a:stretch>
            <a:fillRect/>
          </a:stretch>
        </p:blipFill>
        <p:spPr>
          <a:xfrm>
            <a:off x="443865" y="1844675"/>
            <a:ext cx="11252835" cy="429387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Descriptive Statistics : Measure</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AC71244F-5E98-4C38-818C-FB62A4D41707}"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119</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Content Placeholder 6" descr="ST11"/>
          <p:cNvPicPr>
            <a:picLocks noGrp="1" noChangeAspect="1"/>
          </p:cNvPicPr>
          <p:nvPr>
            <p:ph idx="1"/>
          </p:nvPr>
        </p:nvPicPr>
        <p:blipFill>
          <a:blip r:embed="rId2"/>
          <a:stretch>
            <a:fillRect/>
          </a:stretch>
        </p:blipFill>
        <p:spPr>
          <a:xfrm>
            <a:off x="838200" y="1691005"/>
            <a:ext cx="10704195" cy="414591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0"/>
          <p:cNvSpPr txBox="1">
            <a:spLocks noGrp="1"/>
          </p:cNvSpPr>
          <p:nvPr>
            <p:ph type="title"/>
          </p:nvPr>
        </p:nvSpPr>
        <p:spPr>
          <a:xfrm>
            <a:off x="2637064" y="911915"/>
            <a:ext cx="6724650" cy="6024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a:t>Machine Learning: Spam Filter in Gmail</a:t>
            </a:r>
            <a:endParaRPr/>
          </a:p>
        </p:txBody>
      </p:sp>
      <p:pic>
        <p:nvPicPr>
          <p:cNvPr id="333" name="Google Shape;333;p10"/>
          <p:cNvPicPr preferRelativeResize="0"/>
          <p:nvPr/>
        </p:nvPicPr>
        <p:blipFill>
          <a:blip r:embed="rId3">
            <a:alphaModFix/>
          </a:blip>
          <a:stretch>
            <a:fillRect/>
          </a:stretch>
        </p:blipFill>
        <p:spPr>
          <a:xfrm>
            <a:off x="2648515" y="1635321"/>
            <a:ext cx="6894952" cy="4480558"/>
          </a:xfrm>
          <a:prstGeom prst="rect">
            <a:avLst/>
          </a:prstGeom>
          <a:noFill/>
          <a:ln>
            <a:noFill/>
          </a:ln>
          <a:effectLst>
            <a:outerShdw blurRad="57150" dist="19050" dir="5400000" algn="bl" rotWithShape="0">
              <a:srgbClr val="000000">
                <a:alpha val="50000"/>
              </a:srgbClr>
            </a:outerShdw>
          </a:effectLst>
        </p:spPr>
      </p:pic>
      <p:sp>
        <p:nvSpPr>
          <p:cNvPr id="2" name="Date Placeholder 1">
            <a:extLst>
              <a:ext uri="{FF2B5EF4-FFF2-40B4-BE49-F238E27FC236}">
                <a16:creationId xmlns:a16="http://schemas.microsoft.com/office/drawing/2014/main" id="{8FBEA066-93B1-4584-ABF9-D74B62A15235}"/>
              </a:ext>
            </a:extLst>
          </p:cNvPr>
          <p:cNvSpPr>
            <a:spLocks noGrp="1"/>
          </p:cNvSpPr>
          <p:nvPr>
            <p:ph type="dt" sz="half" idx="10"/>
          </p:nvPr>
        </p:nvSpPr>
        <p:spPr/>
        <p:txBody>
          <a:bodyPr/>
          <a:lstStyle/>
          <a:p>
            <a:fld id="{D4D36029-DDFF-4FE1-97AD-2EA51594B2FE}" type="datetime1">
              <a:rPr lang="en-US" smtClean="0"/>
              <a:t>2/16/2023</a:t>
            </a:fld>
            <a:endParaRPr lang="en-US"/>
          </a:p>
        </p:txBody>
      </p:sp>
      <p:sp>
        <p:nvSpPr>
          <p:cNvPr id="3" name="Footer Placeholder 2">
            <a:extLst>
              <a:ext uri="{FF2B5EF4-FFF2-40B4-BE49-F238E27FC236}">
                <a16:creationId xmlns:a16="http://schemas.microsoft.com/office/drawing/2014/main" id="{51B8250E-95F8-473B-9A59-2D010419E797}"/>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CE782A6F-0ED5-446A-8A94-189B8FD4BC80}"/>
              </a:ext>
            </a:extLst>
          </p:cNvPr>
          <p:cNvSpPr>
            <a:spLocks noGrp="1"/>
          </p:cNvSpPr>
          <p:nvPr>
            <p:ph type="sldNum" sz="quarter" idx="12"/>
          </p:nvPr>
        </p:nvSpPr>
        <p:spPr/>
        <p:txBody>
          <a:bodyPr/>
          <a:lstStyle/>
          <a:p>
            <a:fld id="{9B618960-8005-486C-9A75-10CB2AAC16F9}" type="slidenum">
              <a:rPr lang="en-US" smtClean="0"/>
              <a:t>12</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 Measure of Spread</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94389E91-A2D3-4ECE-82A2-B3C71462A000}"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120</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Picture 6" descr="Mat_8.JPG"/>
          <p:cNvPicPr>
            <a:picLocks noChangeAspect="1"/>
          </p:cNvPicPr>
          <p:nvPr/>
        </p:nvPicPr>
        <p:blipFill>
          <a:blip r:embed="rId2"/>
          <a:stretch>
            <a:fillRect/>
          </a:stretch>
        </p:blipFill>
        <p:spPr>
          <a:xfrm>
            <a:off x="2755900" y="1871980"/>
            <a:ext cx="8500745" cy="396303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 Measure of Spread</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FF50C337-5366-43A0-A84C-A8E0553E6FBD}"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121</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3" name="Content Placeholder 2" descr="ST12"/>
          <p:cNvPicPr>
            <a:picLocks noGrp="1" noChangeAspect="1"/>
          </p:cNvPicPr>
          <p:nvPr>
            <p:ph idx="1"/>
          </p:nvPr>
        </p:nvPicPr>
        <p:blipFill>
          <a:blip r:embed="rId2"/>
          <a:stretch>
            <a:fillRect/>
          </a:stretch>
        </p:blipFill>
        <p:spPr>
          <a:xfrm>
            <a:off x="1204595" y="1976120"/>
            <a:ext cx="9810750" cy="40614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 Measure of Spread</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59E1060B-E28D-4CC6-BA5B-63C7101C52BC}"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122</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10" name="Content Placeholder 9" descr="ST16"/>
          <p:cNvPicPr>
            <a:picLocks noGrp="1" noChangeAspect="1"/>
          </p:cNvPicPr>
          <p:nvPr>
            <p:ph idx="1"/>
          </p:nvPr>
        </p:nvPicPr>
        <p:blipFill>
          <a:blip r:embed="rId2"/>
          <a:stretch>
            <a:fillRect/>
          </a:stretch>
        </p:blipFill>
        <p:spPr>
          <a:xfrm>
            <a:off x="2407285" y="1981200"/>
            <a:ext cx="8792210" cy="408495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 Measure of Spread</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1BD350EE-E080-4F23-BB68-7BEB0AB92331}"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123</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8" name="Content Placeholder 7" descr="ST17"/>
          <p:cNvPicPr>
            <a:picLocks noGrp="1" noChangeAspect="1"/>
          </p:cNvPicPr>
          <p:nvPr>
            <p:ph idx="1"/>
          </p:nvPr>
        </p:nvPicPr>
        <p:blipFill>
          <a:blip r:embed="rId2"/>
          <a:stretch>
            <a:fillRect/>
          </a:stretch>
        </p:blipFill>
        <p:spPr>
          <a:xfrm>
            <a:off x="1358265" y="1690370"/>
            <a:ext cx="9474835" cy="44323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4" name="Date Placeholder 3"/>
          <p:cNvSpPr>
            <a:spLocks noGrp="1"/>
          </p:cNvSpPr>
          <p:nvPr>
            <p:ph type="dt" sz="half" idx="10"/>
          </p:nvPr>
        </p:nvSpPr>
        <p:spPr/>
        <p:txBody>
          <a:bodyPr/>
          <a:lstStyle/>
          <a:p>
            <a:fld id="{B0858187-ECFB-4F4E-99ED-A43E1A5A732C}"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124</a:t>
            </a:fld>
            <a:endParaRPr lang="en-US"/>
          </a:p>
        </p:txBody>
      </p:sp>
      <p:pic>
        <p:nvPicPr>
          <p:cNvPr id="8" name="Content Placeholder 7" descr="Example_3"/>
          <p:cNvPicPr>
            <a:picLocks noGrp="1" noChangeAspect="1"/>
          </p:cNvPicPr>
          <p:nvPr>
            <p:ph idx="1"/>
          </p:nvPr>
        </p:nvPicPr>
        <p:blipFill>
          <a:blip r:embed="rId2"/>
          <a:stretch>
            <a:fillRect/>
          </a:stretch>
        </p:blipFill>
        <p:spPr>
          <a:xfrm>
            <a:off x="4238625" y="1801495"/>
            <a:ext cx="4371975" cy="415925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4" name="Date Placeholder 3"/>
          <p:cNvSpPr>
            <a:spLocks noGrp="1"/>
          </p:cNvSpPr>
          <p:nvPr>
            <p:ph type="dt" sz="half" idx="10"/>
          </p:nvPr>
        </p:nvSpPr>
        <p:spPr/>
        <p:txBody>
          <a:bodyPr/>
          <a:lstStyle/>
          <a:p>
            <a:fld id="{38DE5084-A544-4261-80C7-209F4CB0B384}"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125</a:t>
            </a:fld>
            <a:endParaRPr lang="en-US"/>
          </a:p>
        </p:txBody>
      </p:sp>
      <p:pic>
        <p:nvPicPr>
          <p:cNvPr id="7" name="Content Placeholder 6" descr="ST20"/>
          <p:cNvPicPr>
            <a:picLocks noGrp="1" noChangeAspect="1"/>
          </p:cNvPicPr>
          <p:nvPr>
            <p:ph idx="1"/>
          </p:nvPr>
        </p:nvPicPr>
        <p:blipFill>
          <a:blip r:embed="rId2"/>
          <a:stretch>
            <a:fillRect/>
          </a:stretch>
        </p:blipFill>
        <p:spPr>
          <a:xfrm>
            <a:off x="2733040" y="2205355"/>
            <a:ext cx="7296785" cy="38963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4" name="Date Placeholder 3"/>
          <p:cNvSpPr>
            <a:spLocks noGrp="1"/>
          </p:cNvSpPr>
          <p:nvPr>
            <p:ph type="dt" sz="half" idx="10"/>
          </p:nvPr>
        </p:nvSpPr>
        <p:spPr/>
        <p:txBody>
          <a:bodyPr/>
          <a:lstStyle/>
          <a:p>
            <a:fld id="{594EB895-501E-4AB3-A918-C4BC37450D2B}"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126</a:t>
            </a:fld>
            <a:endParaRPr lang="en-US"/>
          </a:p>
        </p:txBody>
      </p:sp>
      <p:pic>
        <p:nvPicPr>
          <p:cNvPr id="8" name="Content Placeholder 7" descr="ST21"/>
          <p:cNvPicPr>
            <a:picLocks noGrp="1" noChangeAspect="1"/>
          </p:cNvPicPr>
          <p:nvPr>
            <p:ph sz="half" idx="1"/>
          </p:nvPr>
        </p:nvPicPr>
        <p:blipFill>
          <a:blip r:embed="rId2"/>
          <a:stretch>
            <a:fillRect/>
          </a:stretch>
        </p:blipFill>
        <p:spPr>
          <a:xfrm>
            <a:off x="2028825" y="1633220"/>
            <a:ext cx="8195310" cy="454469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4" name="Date Placeholder 3"/>
          <p:cNvSpPr>
            <a:spLocks noGrp="1"/>
          </p:cNvSpPr>
          <p:nvPr>
            <p:ph type="dt" sz="half" idx="10"/>
          </p:nvPr>
        </p:nvSpPr>
        <p:spPr/>
        <p:txBody>
          <a:bodyPr/>
          <a:lstStyle/>
          <a:p>
            <a:fld id="{DD25FA22-C69F-45F3-9896-62047CE668DA}"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127</a:t>
            </a:fld>
            <a:endParaRPr lang="en-US"/>
          </a:p>
        </p:txBody>
      </p:sp>
      <p:pic>
        <p:nvPicPr>
          <p:cNvPr id="9" name="Content Placeholder 8" descr="ST22"/>
          <p:cNvPicPr>
            <a:picLocks noGrp="1" noChangeAspect="1"/>
          </p:cNvPicPr>
          <p:nvPr>
            <p:ph sz="half" idx="2"/>
          </p:nvPr>
        </p:nvPicPr>
        <p:blipFill>
          <a:blip r:embed="rId2"/>
          <a:stretch>
            <a:fillRect/>
          </a:stretch>
        </p:blipFill>
        <p:spPr>
          <a:xfrm>
            <a:off x="2216150" y="1817370"/>
            <a:ext cx="8855075" cy="453898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Example:</a:t>
            </a:r>
          </a:p>
        </p:txBody>
      </p:sp>
      <p:pic>
        <p:nvPicPr>
          <p:cNvPr id="7" name="Content Placeholder 6" descr="Example_1"/>
          <p:cNvPicPr>
            <a:picLocks noGrp="1" noChangeAspect="1"/>
          </p:cNvPicPr>
          <p:nvPr>
            <p:ph sz="half" idx="1"/>
          </p:nvPr>
        </p:nvPicPr>
        <p:blipFill>
          <a:blip r:embed="rId2"/>
          <a:stretch>
            <a:fillRect/>
          </a:stretch>
        </p:blipFill>
        <p:spPr>
          <a:xfrm>
            <a:off x="374651" y="1653540"/>
            <a:ext cx="10856950" cy="3163993"/>
          </a:xfrm>
          <a:prstGeom prst="rect">
            <a:avLst/>
          </a:prstGeom>
        </p:spPr>
      </p:pic>
      <p:sp>
        <p:nvSpPr>
          <p:cNvPr id="4" name="Date Placeholder 3"/>
          <p:cNvSpPr>
            <a:spLocks noGrp="1"/>
          </p:cNvSpPr>
          <p:nvPr>
            <p:ph type="dt" sz="half" idx="10"/>
          </p:nvPr>
        </p:nvSpPr>
        <p:spPr/>
        <p:txBody>
          <a:bodyPr/>
          <a:lstStyle/>
          <a:p>
            <a:fld id="{4CA60291-6126-46BF-850F-F69F4D68FC0F}"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128</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76E0-6998-4316-87D5-88D9ACDDCA0F}"/>
              </a:ext>
            </a:extLst>
          </p:cNvPr>
          <p:cNvSpPr>
            <a:spLocks noGrp="1"/>
          </p:cNvSpPr>
          <p:nvPr>
            <p:ph type="title"/>
          </p:nvPr>
        </p:nvSpPr>
        <p:spPr/>
        <p:txBody>
          <a:bodyPr/>
          <a:lstStyle/>
          <a:p>
            <a:r>
              <a:rPr lang="en-US" dirty="0"/>
              <a:t>Statistics using Python </a:t>
            </a:r>
            <a:endParaRPr lang="en-IN" dirty="0"/>
          </a:p>
        </p:txBody>
      </p:sp>
      <p:pic>
        <p:nvPicPr>
          <p:cNvPr id="9" name="Content Placeholder 8">
            <a:extLst>
              <a:ext uri="{FF2B5EF4-FFF2-40B4-BE49-F238E27FC236}">
                <a16:creationId xmlns:a16="http://schemas.microsoft.com/office/drawing/2014/main" id="{E7E151F8-863B-465B-AF3C-51341ADC9A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83758" y="1778794"/>
            <a:ext cx="5509683" cy="3987271"/>
          </a:xfrm>
        </p:spPr>
      </p:pic>
      <p:sp>
        <p:nvSpPr>
          <p:cNvPr id="5" name="Date Placeholder 4">
            <a:extLst>
              <a:ext uri="{FF2B5EF4-FFF2-40B4-BE49-F238E27FC236}">
                <a16:creationId xmlns:a16="http://schemas.microsoft.com/office/drawing/2014/main" id="{2AA8EDB5-C211-4A3A-B8EE-9BD8040CB0DB}"/>
              </a:ext>
            </a:extLst>
          </p:cNvPr>
          <p:cNvSpPr>
            <a:spLocks noGrp="1"/>
          </p:cNvSpPr>
          <p:nvPr>
            <p:ph type="dt" sz="half" idx="10"/>
          </p:nvPr>
        </p:nvSpPr>
        <p:spPr/>
        <p:txBody>
          <a:bodyPr/>
          <a:lstStyle/>
          <a:p>
            <a:fld id="{7F363B8E-6B20-4CD5-B5F9-52355E209BD8}" type="datetime1">
              <a:rPr lang="en-US" smtClean="0"/>
              <a:t>2/16/2023</a:t>
            </a:fld>
            <a:endParaRPr lang="en-US"/>
          </a:p>
        </p:txBody>
      </p:sp>
      <p:sp>
        <p:nvSpPr>
          <p:cNvPr id="6" name="Footer Placeholder 5">
            <a:extLst>
              <a:ext uri="{FF2B5EF4-FFF2-40B4-BE49-F238E27FC236}">
                <a16:creationId xmlns:a16="http://schemas.microsoft.com/office/drawing/2014/main" id="{F36C3264-079C-4AD3-AD97-55FF75D8F88F}"/>
              </a:ext>
            </a:extLst>
          </p:cNvPr>
          <p:cNvSpPr>
            <a:spLocks noGrp="1"/>
          </p:cNvSpPr>
          <p:nvPr>
            <p:ph type="ftr" sz="quarter" idx="11"/>
          </p:nvPr>
        </p:nvSpPr>
        <p:spPr/>
        <p:txBody>
          <a:bodyPr/>
          <a:lstStyle/>
          <a:p>
            <a:r>
              <a:rPr lang="it-IT"/>
              <a:t>Dr Mukti Padhya : AI @M.Tech_CS 2023</a:t>
            </a:r>
            <a:endParaRPr lang="en-US"/>
          </a:p>
        </p:txBody>
      </p:sp>
      <p:sp>
        <p:nvSpPr>
          <p:cNvPr id="7" name="Slide Number Placeholder 6">
            <a:extLst>
              <a:ext uri="{FF2B5EF4-FFF2-40B4-BE49-F238E27FC236}">
                <a16:creationId xmlns:a16="http://schemas.microsoft.com/office/drawing/2014/main" id="{583C798E-DC8D-491E-8716-09749770816A}"/>
              </a:ext>
            </a:extLst>
          </p:cNvPr>
          <p:cNvSpPr>
            <a:spLocks noGrp="1"/>
          </p:cNvSpPr>
          <p:nvPr>
            <p:ph type="sldNum" sz="quarter" idx="12"/>
          </p:nvPr>
        </p:nvSpPr>
        <p:spPr/>
        <p:txBody>
          <a:bodyPr/>
          <a:lstStyle/>
          <a:p>
            <a:fld id="{9B618960-8005-486C-9A75-10CB2AAC16F9}" type="slidenum">
              <a:rPr lang="en-US" smtClean="0"/>
              <a:t>129</a:t>
            </a:fld>
            <a:endParaRPr lang="en-US"/>
          </a:p>
        </p:txBody>
      </p:sp>
    </p:spTree>
    <p:extLst>
      <p:ext uri="{BB962C8B-B14F-4D97-AF65-F5344CB8AC3E}">
        <p14:creationId xmlns:p14="http://schemas.microsoft.com/office/powerpoint/2010/main" val="1673028126"/>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ac48a8bd16_1_32"/>
          <p:cNvSpPr txBox="1">
            <a:spLocks noGrp="1"/>
          </p:cNvSpPr>
          <p:nvPr>
            <p:ph type="title"/>
          </p:nvPr>
        </p:nvSpPr>
        <p:spPr>
          <a:xfrm>
            <a:off x="2637064" y="911915"/>
            <a:ext cx="6724800" cy="602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a:t>Computer Vision: Face Detection</a:t>
            </a:r>
            <a:endParaRPr/>
          </a:p>
        </p:txBody>
      </p:sp>
      <p:pic>
        <p:nvPicPr>
          <p:cNvPr id="342" name="Google Shape;342;g1ac48a8bd16_1_32"/>
          <p:cNvPicPr preferRelativeResize="0"/>
          <p:nvPr/>
        </p:nvPicPr>
        <p:blipFill>
          <a:blip r:embed="rId3">
            <a:alphaModFix/>
          </a:blip>
          <a:stretch>
            <a:fillRect/>
          </a:stretch>
        </p:blipFill>
        <p:spPr>
          <a:xfrm>
            <a:off x="1685075" y="2033403"/>
            <a:ext cx="5916400" cy="3928450"/>
          </a:xfrm>
          <a:prstGeom prst="rect">
            <a:avLst/>
          </a:prstGeom>
          <a:noFill/>
          <a:ln>
            <a:noFill/>
          </a:ln>
          <a:effectLst>
            <a:outerShdw blurRad="57150" dist="19050" dir="5400000" algn="bl" rotWithShape="0">
              <a:srgbClr val="000000">
                <a:alpha val="50000"/>
              </a:srgbClr>
            </a:outerShdw>
          </a:effectLst>
        </p:spPr>
      </p:pic>
      <p:pic>
        <p:nvPicPr>
          <p:cNvPr id="343" name="Google Shape;343;g1ac48a8bd16_1_32"/>
          <p:cNvPicPr preferRelativeResize="0"/>
          <p:nvPr/>
        </p:nvPicPr>
        <p:blipFill>
          <a:blip r:embed="rId4">
            <a:alphaModFix/>
          </a:blip>
          <a:stretch>
            <a:fillRect/>
          </a:stretch>
        </p:blipFill>
        <p:spPr>
          <a:xfrm>
            <a:off x="8078950" y="3221338"/>
            <a:ext cx="2952750" cy="1552575"/>
          </a:xfrm>
          <a:prstGeom prst="rect">
            <a:avLst/>
          </a:prstGeom>
          <a:noFill/>
          <a:ln>
            <a:noFill/>
          </a:ln>
          <a:effectLst>
            <a:outerShdw blurRad="57150" dist="19050" dir="5400000" algn="bl" rotWithShape="0">
              <a:srgbClr val="000000">
                <a:alpha val="50000"/>
              </a:srgbClr>
            </a:outerShdw>
          </a:effectLst>
        </p:spPr>
      </p:pic>
      <p:sp>
        <p:nvSpPr>
          <p:cNvPr id="2" name="Date Placeholder 1">
            <a:extLst>
              <a:ext uri="{FF2B5EF4-FFF2-40B4-BE49-F238E27FC236}">
                <a16:creationId xmlns:a16="http://schemas.microsoft.com/office/drawing/2014/main" id="{852D1C0B-2E22-4BA9-A082-6E6E4C59D664}"/>
              </a:ext>
            </a:extLst>
          </p:cNvPr>
          <p:cNvSpPr>
            <a:spLocks noGrp="1"/>
          </p:cNvSpPr>
          <p:nvPr>
            <p:ph type="dt" sz="half" idx="10"/>
          </p:nvPr>
        </p:nvSpPr>
        <p:spPr/>
        <p:txBody>
          <a:bodyPr/>
          <a:lstStyle/>
          <a:p>
            <a:fld id="{93D6C36D-A7B3-4138-A81D-4FEAB7BEE6DD}" type="datetime1">
              <a:rPr lang="en-US" smtClean="0"/>
              <a:t>2/16/2023</a:t>
            </a:fld>
            <a:endParaRPr lang="en-US"/>
          </a:p>
        </p:txBody>
      </p:sp>
      <p:sp>
        <p:nvSpPr>
          <p:cNvPr id="3" name="Footer Placeholder 2">
            <a:extLst>
              <a:ext uri="{FF2B5EF4-FFF2-40B4-BE49-F238E27FC236}">
                <a16:creationId xmlns:a16="http://schemas.microsoft.com/office/drawing/2014/main" id="{E613F041-97AE-49A2-AD81-77AB89011309}"/>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30B3C315-7791-4D7D-8C75-E936361B3440}"/>
              </a:ext>
            </a:extLst>
          </p:cNvPr>
          <p:cNvSpPr>
            <a:spLocks noGrp="1"/>
          </p:cNvSpPr>
          <p:nvPr>
            <p:ph type="sldNum" sz="quarter" idx="12"/>
          </p:nvPr>
        </p:nvSpPr>
        <p:spPr/>
        <p:txBody>
          <a:bodyPr/>
          <a:lstStyle/>
          <a:p>
            <a:fld id="{9B618960-8005-486C-9A75-10CB2AAC16F9}" type="slidenum">
              <a:rPr lang="en-US" smtClean="0"/>
              <a:t>13</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Example:</a:t>
            </a:r>
          </a:p>
        </p:txBody>
      </p:sp>
      <p:pic>
        <p:nvPicPr>
          <p:cNvPr id="7" name="Content Placeholder 6" descr="Example_1"/>
          <p:cNvPicPr>
            <a:picLocks noGrp="1" noChangeAspect="1"/>
          </p:cNvPicPr>
          <p:nvPr>
            <p:ph sz="half" idx="1"/>
          </p:nvPr>
        </p:nvPicPr>
        <p:blipFill>
          <a:blip r:embed="rId2"/>
          <a:stretch>
            <a:fillRect/>
          </a:stretch>
        </p:blipFill>
        <p:spPr>
          <a:xfrm>
            <a:off x="112395" y="1406525"/>
            <a:ext cx="8498205" cy="3550285"/>
          </a:xfrm>
          <a:prstGeom prst="rect">
            <a:avLst/>
          </a:prstGeom>
        </p:spPr>
      </p:pic>
      <p:sp>
        <p:nvSpPr>
          <p:cNvPr id="4" name="Date Placeholder 3"/>
          <p:cNvSpPr>
            <a:spLocks noGrp="1"/>
          </p:cNvSpPr>
          <p:nvPr>
            <p:ph type="dt" sz="half" idx="10"/>
          </p:nvPr>
        </p:nvSpPr>
        <p:spPr/>
        <p:txBody>
          <a:bodyPr/>
          <a:lstStyle/>
          <a:p>
            <a:fld id="{11DD8D2B-FA4F-44FE-BDDF-D442A4BF2E10}"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130</a:t>
            </a:fld>
            <a:endParaRPr lang="en-US"/>
          </a:p>
        </p:txBody>
      </p:sp>
      <p:pic>
        <p:nvPicPr>
          <p:cNvPr id="8" name="Content Placeholder 7" descr="Example_2"/>
          <p:cNvPicPr>
            <a:picLocks noGrp="1" noChangeAspect="1"/>
          </p:cNvPicPr>
          <p:nvPr>
            <p:ph sz="half" idx="2"/>
          </p:nvPr>
        </p:nvPicPr>
        <p:blipFill>
          <a:blip r:embed="rId3"/>
          <a:stretch>
            <a:fillRect/>
          </a:stretch>
        </p:blipFill>
        <p:spPr>
          <a:xfrm>
            <a:off x="6476365" y="2774315"/>
            <a:ext cx="5603240" cy="358203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Inferential Statistics</a:t>
            </a:r>
          </a:p>
        </p:txBody>
      </p:sp>
      <p:sp>
        <p:nvSpPr>
          <p:cNvPr id="5" name="Date Placeholder 4"/>
          <p:cNvSpPr>
            <a:spLocks noGrp="1"/>
          </p:cNvSpPr>
          <p:nvPr>
            <p:ph type="dt" sz="half" idx="10"/>
          </p:nvPr>
        </p:nvSpPr>
        <p:spPr/>
        <p:txBody>
          <a:bodyPr/>
          <a:lstStyle/>
          <a:p>
            <a:fld id="{45A7D15F-2DEA-44DC-B94F-F5CD175AAAB8}"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131</a:t>
            </a:fld>
            <a:endParaRPr lang="en-US"/>
          </a:p>
        </p:txBody>
      </p:sp>
      <p:pic>
        <p:nvPicPr>
          <p:cNvPr id="8" name="Content Placeholder 7" descr="st32"/>
          <p:cNvPicPr>
            <a:picLocks noGrp="1" noChangeAspect="1"/>
          </p:cNvPicPr>
          <p:nvPr>
            <p:ph sz="half" idx="1"/>
          </p:nvPr>
        </p:nvPicPr>
        <p:blipFill>
          <a:blip r:embed="rId2"/>
          <a:stretch>
            <a:fillRect/>
          </a:stretch>
        </p:blipFill>
        <p:spPr>
          <a:xfrm>
            <a:off x="2121535" y="1591945"/>
            <a:ext cx="8451850" cy="47644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Matrix</a:t>
            </a:r>
          </a:p>
        </p:txBody>
      </p:sp>
      <p:sp>
        <p:nvSpPr>
          <p:cNvPr id="4" name="Date Placeholder 3"/>
          <p:cNvSpPr>
            <a:spLocks noGrp="1"/>
          </p:cNvSpPr>
          <p:nvPr>
            <p:ph type="dt" sz="half" idx="10"/>
          </p:nvPr>
        </p:nvSpPr>
        <p:spPr/>
        <p:txBody>
          <a:bodyPr/>
          <a:lstStyle/>
          <a:p>
            <a:fld id="{FC2428D3-E3FC-40F9-BAFE-8EDFE170044B}"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132</a:t>
            </a:fld>
            <a:endParaRPr lang="en-US"/>
          </a:p>
        </p:txBody>
      </p:sp>
      <p:pic>
        <p:nvPicPr>
          <p:cNvPr id="7" name="Content Placeholder 6" descr="mAT1"/>
          <p:cNvPicPr>
            <a:picLocks noGrp="1" noChangeAspect="1"/>
          </p:cNvPicPr>
          <p:nvPr>
            <p:ph idx="1"/>
          </p:nvPr>
        </p:nvPicPr>
        <p:blipFill>
          <a:blip r:embed="rId2"/>
          <a:stretch>
            <a:fillRect/>
          </a:stretch>
        </p:blipFill>
        <p:spPr>
          <a:xfrm>
            <a:off x="1308100" y="1800860"/>
            <a:ext cx="9690735" cy="445325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Matrix</a:t>
            </a:r>
          </a:p>
        </p:txBody>
      </p:sp>
      <p:sp>
        <p:nvSpPr>
          <p:cNvPr id="4" name="Date Placeholder 3"/>
          <p:cNvSpPr>
            <a:spLocks noGrp="1"/>
          </p:cNvSpPr>
          <p:nvPr>
            <p:ph type="dt" sz="half" idx="10"/>
          </p:nvPr>
        </p:nvSpPr>
        <p:spPr/>
        <p:txBody>
          <a:bodyPr/>
          <a:lstStyle/>
          <a:p>
            <a:fld id="{0F535836-A7FF-4997-9261-E79A8C36D941}"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133</a:t>
            </a:fld>
            <a:endParaRPr lang="en-US"/>
          </a:p>
        </p:txBody>
      </p:sp>
      <p:pic>
        <p:nvPicPr>
          <p:cNvPr id="8" name="Content Placeholder 7" descr="Mat2"/>
          <p:cNvPicPr>
            <a:picLocks noGrp="1" noChangeAspect="1"/>
          </p:cNvPicPr>
          <p:nvPr>
            <p:ph idx="1"/>
          </p:nvPr>
        </p:nvPicPr>
        <p:blipFill>
          <a:blip r:embed="rId2"/>
          <a:stretch>
            <a:fillRect/>
          </a:stretch>
        </p:blipFill>
        <p:spPr>
          <a:xfrm>
            <a:off x="1452245" y="1691005"/>
            <a:ext cx="9777730" cy="449072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Matrix</a:t>
            </a:r>
          </a:p>
        </p:txBody>
      </p:sp>
      <p:sp>
        <p:nvSpPr>
          <p:cNvPr id="4" name="Date Placeholder 3"/>
          <p:cNvSpPr>
            <a:spLocks noGrp="1"/>
          </p:cNvSpPr>
          <p:nvPr>
            <p:ph type="dt" sz="half" idx="10"/>
          </p:nvPr>
        </p:nvSpPr>
        <p:spPr/>
        <p:txBody>
          <a:bodyPr/>
          <a:lstStyle/>
          <a:p>
            <a:fld id="{8BE8DB77-0B2E-4EFB-BAB0-217102E98B2A}"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134</a:t>
            </a:fld>
            <a:endParaRPr lang="en-US"/>
          </a:p>
        </p:txBody>
      </p:sp>
      <p:pic>
        <p:nvPicPr>
          <p:cNvPr id="7" name="Content Placeholder 6" descr="mAT3"/>
          <p:cNvPicPr>
            <a:picLocks noGrp="1" noChangeAspect="1"/>
          </p:cNvPicPr>
          <p:nvPr>
            <p:ph idx="1"/>
          </p:nvPr>
        </p:nvPicPr>
        <p:blipFill>
          <a:blip r:embed="rId2"/>
          <a:stretch>
            <a:fillRect/>
          </a:stretch>
        </p:blipFill>
        <p:spPr>
          <a:xfrm>
            <a:off x="1777365" y="1846580"/>
            <a:ext cx="8930005" cy="435419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Multiplication : Different Size</a:t>
            </a:r>
          </a:p>
        </p:txBody>
      </p:sp>
      <p:sp>
        <p:nvSpPr>
          <p:cNvPr id="4" name="Date Placeholder 3"/>
          <p:cNvSpPr>
            <a:spLocks noGrp="1"/>
          </p:cNvSpPr>
          <p:nvPr>
            <p:ph type="dt" sz="half" idx="10"/>
          </p:nvPr>
        </p:nvSpPr>
        <p:spPr/>
        <p:txBody>
          <a:bodyPr/>
          <a:lstStyle/>
          <a:p>
            <a:fld id="{E8BDACD9-FFE2-4454-9367-4940ED254F8B}"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135</a:t>
            </a:fld>
            <a:endParaRPr lang="en-US"/>
          </a:p>
        </p:txBody>
      </p:sp>
      <p:pic>
        <p:nvPicPr>
          <p:cNvPr id="7" name="Content Placeholder 6" descr="Mat2"/>
          <p:cNvPicPr>
            <a:picLocks noGrp="1" noChangeAspect="1"/>
          </p:cNvPicPr>
          <p:nvPr>
            <p:ph sz="half" idx="1"/>
          </p:nvPr>
        </p:nvPicPr>
        <p:blipFill>
          <a:blip r:embed="rId2"/>
          <a:stretch>
            <a:fillRect/>
          </a:stretch>
        </p:blipFill>
        <p:spPr>
          <a:xfrm>
            <a:off x="5489575" y="3761740"/>
            <a:ext cx="6073775" cy="1891030"/>
          </a:xfrm>
          <a:prstGeom prst="rect">
            <a:avLst/>
          </a:prstGeom>
        </p:spPr>
      </p:pic>
      <p:pic>
        <p:nvPicPr>
          <p:cNvPr id="8" name="Content Placeholder 7" descr="Mat1"/>
          <p:cNvPicPr>
            <a:picLocks noGrp="1" noChangeAspect="1"/>
          </p:cNvPicPr>
          <p:nvPr>
            <p:ph sz="half" idx="2"/>
          </p:nvPr>
        </p:nvPicPr>
        <p:blipFill>
          <a:blip r:embed="rId3"/>
          <a:stretch>
            <a:fillRect/>
          </a:stretch>
        </p:blipFill>
        <p:spPr>
          <a:xfrm>
            <a:off x="838200" y="1369695"/>
            <a:ext cx="5521325" cy="19450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5" name="Date Placeholder 4"/>
          <p:cNvSpPr>
            <a:spLocks noGrp="1"/>
          </p:cNvSpPr>
          <p:nvPr>
            <p:ph type="dt" sz="half" idx="10"/>
          </p:nvPr>
        </p:nvSpPr>
        <p:spPr/>
        <p:txBody>
          <a:bodyPr/>
          <a:lstStyle/>
          <a:p>
            <a:fld id="{7E44C771-2323-4F97-A28F-C4A99B64DFEE}"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136</a:t>
            </a:fld>
            <a:endParaRPr lang="en-US"/>
          </a:p>
        </p:txBody>
      </p:sp>
      <p:pic>
        <p:nvPicPr>
          <p:cNvPr id="8" name="Content Placeholder 7" descr="Mat 1"/>
          <p:cNvPicPr>
            <a:picLocks noGrp="1" noChangeAspect="1"/>
          </p:cNvPicPr>
          <p:nvPr>
            <p:ph sz="half" idx="1"/>
          </p:nvPr>
        </p:nvPicPr>
        <p:blipFill>
          <a:blip r:embed="rId2"/>
          <a:stretch>
            <a:fillRect/>
          </a:stretch>
        </p:blipFill>
        <p:spPr>
          <a:xfrm>
            <a:off x="1513840" y="2056130"/>
            <a:ext cx="6191885" cy="322453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Example</a:t>
            </a:r>
            <a:br>
              <a:rPr lang="en-US"/>
            </a:br>
            <a:endParaRPr lang="en-US"/>
          </a:p>
        </p:txBody>
      </p:sp>
      <p:sp>
        <p:nvSpPr>
          <p:cNvPr id="5" name="Date Placeholder 4"/>
          <p:cNvSpPr>
            <a:spLocks noGrp="1"/>
          </p:cNvSpPr>
          <p:nvPr>
            <p:ph type="dt" sz="half" idx="10"/>
          </p:nvPr>
        </p:nvSpPr>
        <p:spPr/>
        <p:txBody>
          <a:bodyPr/>
          <a:lstStyle/>
          <a:p>
            <a:fld id="{A0292118-7209-4AA4-BC12-53160C722A1E}"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137</a:t>
            </a:fld>
            <a:endParaRPr lang="en-US"/>
          </a:p>
        </p:txBody>
      </p:sp>
      <p:pic>
        <p:nvPicPr>
          <p:cNvPr id="8" name="Content Placeholder 7" descr="Mat 4"/>
          <p:cNvPicPr>
            <a:picLocks noGrp="1" noChangeAspect="1"/>
          </p:cNvPicPr>
          <p:nvPr>
            <p:ph idx="1"/>
          </p:nvPr>
        </p:nvPicPr>
        <p:blipFill>
          <a:blip r:embed="rId2"/>
          <a:stretch>
            <a:fillRect/>
          </a:stretch>
        </p:blipFill>
        <p:spPr>
          <a:xfrm>
            <a:off x="3824605" y="887095"/>
            <a:ext cx="5776595" cy="520763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4" name="Date Placeholder 3"/>
          <p:cNvSpPr>
            <a:spLocks noGrp="1"/>
          </p:cNvSpPr>
          <p:nvPr>
            <p:ph type="dt" sz="half" idx="10"/>
          </p:nvPr>
        </p:nvSpPr>
        <p:spPr/>
        <p:txBody>
          <a:bodyPr/>
          <a:lstStyle/>
          <a:p>
            <a:fld id="{65C2058A-21B3-43B8-BAA9-62F641AFBB0A}"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138</a:t>
            </a:fld>
            <a:endParaRPr lang="en-US"/>
          </a:p>
        </p:txBody>
      </p:sp>
      <p:pic>
        <p:nvPicPr>
          <p:cNvPr id="7" name="Content Placeholder 6" descr="Mat 5"/>
          <p:cNvPicPr>
            <a:picLocks noGrp="1" noChangeAspect="1"/>
          </p:cNvPicPr>
          <p:nvPr>
            <p:ph idx="1"/>
          </p:nvPr>
        </p:nvPicPr>
        <p:blipFill>
          <a:blip r:embed="rId2"/>
          <a:stretch>
            <a:fillRect/>
          </a:stretch>
        </p:blipFill>
        <p:spPr>
          <a:xfrm>
            <a:off x="2897505" y="1795780"/>
            <a:ext cx="4351655" cy="226187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4" name="Date Placeholder 3"/>
          <p:cNvSpPr>
            <a:spLocks noGrp="1"/>
          </p:cNvSpPr>
          <p:nvPr>
            <p:ph type="dt" sz="half" idx="10"/>
          </p:nvPr>
        </p:nvSpPr>
        <p:spPr/>
        <p:txBody>
          <a:bodyPr/>
          <a:lstStyle/>
          <a:p>
            <a:fld id="{2CEADC61-47D3-4988-9747-2CB930D9E6B1}"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139</a:t>
            </a:fld>
            <a:endParaRPr lang="en-US"/>
          </a:p>
        </p:txBody>
      </p:sp>
      <p:pic>
        <p:nvPicPr>
          <p:cNvPr id="3" name="Content Placeholder 2" descr="Mat 6"/>
          <p:cNvPicPr>
            <a:picLocks noGrp="1" noChangeAspect="1"/>
          </p:cNvPicPr>
          <p:nvPr>
            <p:ph sz="half" idx="2"/>
          </p:nvPr>
        </p:nvPicPr>
        <p:blipFill>
          <a:blip r:embed="rId2"/>
          <a:stretch>
            <a:fillRect/>
          </a:stretch>
        </p:blipFill>
        <p:spPr>
          <a:xfrm>
            <a:off x="1808480" y="1783715"/>
            <a:ext cx="9749155" cy="27330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title"/>
          </p:nvPr>
        </p:nvSpPr>
        <p:spPr>
          <a:xfrm>
            <a:off x="1292350" y="911925"/>
            <a:ext cx="9244500" cy="602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a:t>Speech Recognition: Voice Technology In Virtual Agents</a:t>
            </a:r>
            <a:endParaRPr/>
          </a:p>
        </p:txBody>
      </p:sp>
      <p:pic>
        <p:nvPicPr>
          <p:cNvPr id="352" name="Google Shape;352;p13"/>
          <p:cNvPicPr preferRelativeResize="0"/>
          <p:nvPr/>
        </p:nvPicPr>
        <p:blipFill rotWithShape="1">
          <a:blip r:embed="rId3">
            <a:alphaModFix/>
          </a:blip>
          <a:srcRect/>
          <a:stretch/>
        </p:blipFill>
        <p:spPr>
          <a:xfrm>
            <a:off x="2053322" y="1863697"/>
            <a:ext cx="7674423" cy="4297680"/>
          </a:xfrm>
          <a:prstGeom prst="rect">
            <a:avLst/>
          </a:prstGeom>
          <a:noFill/>
          <a:ln>
            <a:noFill/>
          </a:ln>
          <a:effectLst>
            <a:outerShdw blurRad="57150" dist="19050" dir="5400000" algn="bl" rotWithShape="0">
              <a:srgbClr val="000000">
                <a:alpha val="50000"/>
              </a:srgbClr>
            </a:outerShdw>
          </a:effectLst>
        </p:spPr>
      </p:pic>
      <p:sp>
        <p:nvSpPr>
          <p:cNvPr id="2" name="Date Placeholder 1">
            <a:extLst>
              <a:ext uri="{FF2B5EF4-FFF2-40B4-BE49-F238E27FC236}">
                <a16:creationId xmlns:a16="http://schemas.microsoft.com/office/drawing/2014/main" id="{C851AF86-78A9-4FC2-8341-FD27FE8257F5}"/>
              </a:ext>
            </a:extLst>
          </p:cNvPr>
          <p:cNvSpPr>
            <a:spLocks noGrp="1"/>
          </p:cNvSpPr>
          <p:nvPr>
            <p:ph type="dt" sz="half" idx="10"/>
          </p:nvPr>
        </p:nvSpPr>
        <p:spPr/>
        <p:txBody>
          <a:bodyPr/>
          <a:lstStyle/>
          <a:p>
            <a:fld id="{7313E4E4-808C-4C26-9335-B50901F55D0D}" type="datetime1">
              <a:rPr lang="en-US" smtClean="0"/>
              <a:t>2/16/2023</a:t>
            </a:fld>
            <a:endParaRPr lang="en-US"/>
          </a:p>
        </p:txBody>
      </p:sp>
      <p:sp>
        <p:nvSpPr>
          <p:cNvPr id="3" name="Footer Placeholder 2">
            <a:extLst>
              <a:ext uri="{FF2B5EF4-FFF2-40B4-BE49-F238E27FC236}">
                <a16:creationId xmlns:a16="http://schemas.microsoft.com/office/drawing/2014/main" id="{1BFF466F-401B-4B8D-A796-0816A31B5EE5}"/>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2EBEEFB8-4BBB-4A84-9DEC-BC87D5AA6BCA}"/>
              </a:ext>
            </a:extLst>
          </p:cNvPr>
          <p:cNvSpPr>
            <a:spLocks noGrp="1"/>
          </p:cNvSpPr>
          <p:nvPr>
            <p:ph type="sldNum" sz="quarter" idx="12"/>
          </p:nvPr>
        </p:nvSpPr>
        <p:spPr/>
        <p:txBody>
          <a:bodyPr/>
          <a:lstStyle/>
          <a:p>
            <a:fld id="{9B618960-8005-486C-9A75-10CB2AAC16F9}" type="slidenum">
              <a:rPr lang="en-US" smtClean="0"/>
              <a:t>14</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Matrix</a:t>
            </a:r>
          </a:p>
        </p:txBody>
      </p:sp>
      <p:sp>
        <p:nvSpPr>
          <p:cNvPr id="4" name="Date Placeholder 3"/>
          <p:cNvSpPr>
            <a:spLocks noGrp="1"/>
          </p:cNvSpPr>
          <p:nvPr>
            <p:ph type="dt" sz="half" idx="10"/>
          </p:nvPr>
        </p:nvSpPr>
        <p:spPr/>
        <p:txBody>
          <a:bodyPr/>
          <a:lstStyle/>
          <a:p>
            <a:fld id="{309B3D4D-70C8-4B1F-B171-C698A088FCE6}"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140</a:t>
            </a:fld>
            <a:endParaRPr lang="en-US"/>
          </a:p>
        </p:txBody>
      </p:sp>
      <p:pic>
        <p:nvPicPr>
          <p:cNvPr id="7" name="Content Placeholder 6" descr="mAT5"/>
          <p:cNvPicPr>
            <a:picLocks noGrp="1" noChangeAspect="1"/>
          </p:cNvPicPr>
          <p:nvPr>
            <p:ph idx="1"/>
          </p:nvPr>
        </p:nvPicPr>
        <p:blipFill>
          <a:blip r:embed="rId2"/>
          <a:stretch>
            <a:fillRect/>
          </a:stretch>
        </p:blipFill>
        <p:spPr>
          <a:xfrm>
            <a:off x="1484630" y="1962785"/>
            <a:ext cx="9539605" cy="327279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4" name="Date Placeholder 3"/>
          <p:cNvSpPr>
            <a:spLocks noGrp="1"/>
          </p:cNvSpPr>
          <p:nvPr>
            <p:ph type="dt" sz="half" idx="10"/>
          </p:nvPr>
        </p:nvSpPr>
        <p:spPr/>
        <p:txBody>
          <a:bodyPr/>
          <a:lstStyle/>
          <a:p>
            <a:fld id="{72B107C7-DE9B-4929-A195-016AF10216C2}"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141</a:t>
            </a:fld>
            <a:endParaRPr lang="en-US"/>
          </a:p>
        </p:txBody>
      </p:sp>
      <p:pic>
        <p:nvPicPr>
          <p:cNvPr id="3" name="Content Placeholder 2" descr="Mat 8"/>
          <p:cNvPicPr>
            <a:picLocks noGrp="1" noChangeAspect="1"/>
          </p:cNvPicPr>
          <p:nvPr>
            <p:ph sz="half" idx="2"/>
          </p:nvPr>
        </p:nvPicPr>
        <p:blipFill>
          <a:blip r:embed="rId2"/>
          <a:stretch>
            <a:fillRect/>
          </a:stretch>
        </p:blipFill>
        <p:spPr>
          <a:xfrm>
            <a:off x="4636135" y="366395"/>
            <a:ext cx="5734050" cy="612521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5" name="Date Placeholder 4"/>
          <p:cNvSpPr>
            <a:spLocks noGrp="1"/>
          </p:cNvSpPr>
          <p:nvPr>
            <p:ph type="dt" sz="half" idx="10"/>
          </p:nvPr>
        </p:nvSpPr>
        <p:spPr/>
        <p:txBody>
          <a:bodyPr/>
          <a:lstStyle/>
          <a:p>
            <a:fld id="{EC20E1F7-CF2E-4B93-85BD-63AFE53150B0}"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142</a:t>
            </a:fld>
            <a:endParaRPr lang="en-US"/>
          </a:p>
        </p:txBody>
      </p:sp>
      <p:pic>
        <p:nvPicPr>
          <p:cNvPr id="8" name="Content Placeholder 7" descr="L1"/>
          <p:cNvPicPr>
            <a:picLocks noGrp="1" noChangeAspect="1"/>
          </p:cNvPicPr>
          <p:nvPr>
            <p:ph idx="1"/>
          </p:nvPr>
        </p:nvPicPr>
        <p:blipFill>
          <a:blip r:embed="rId2"/>
          <a:stretch>
            <a:fillRect/>
          </a:stretch>
        </p:blipFill>
        <p:spPr>
          <a:xfrm>
            <a:off x="590550" y="189865"/>
            <a:ext cx="11355070" cy="527367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Linear Algebra</a:t>
            </a:r>
          </a:p>
        </p:txBody>
      </p:sp>
      <p:sp>
        <p:nvSpPr>
          <p:cNvPr id="5" name="Date Placeholder 4"/>
          <p:cNvSpPr>
            <a:spLocks noGrp="1"/>
          </p:cNvSpPr>
          <p:nvPr>
            <p:ph type="dt" sz="half" idx="10"/>
          </p:nvPr>
        </p:nvSpPr>
        <p:spPr/>
        <p:txBody>
          <a:bodyPr/>
          <a:lstStyle/>
          <a:p>
            <a:fld id="{362B657B-1A89-4B01-9944-751901E38590}"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143</a:t>
            </a:fld>
            <a:endParaRPr lang="en-US"/>
          </a:p>
        </p:txBody>
      </p:sp>
      <p:pic>
        <p:nvPicPr>
          <p:cNvPr id="8" name="Content Placeholder 7" descr="L2"/>
          <p:cNvPicPr>
            <a:picLocks noGrp="1" noChangeAspect="1"/>
          </p:cNvPicPr>
          <p:nvPr>
            <p:ph idx="1"/>
          </p:nvPr>
        </p:nvPicPr>
        <p:blipFill>
          <a:blip r:embed="rId2"/>
          <a:stretch>
            <a:fillRect/>
          </a:stretch>
        </p:blipFill>
        <p:spPr>
          <a:xfrm>
            <a:off x="1142365" y="1691005"/>
            <a:ext cx="9907270" cy="442595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Linear Algebra</a:t>
            </a:r>
            <a:br>
              <a:rPr lang="en-US"/>
            </a:br>
            <a:endParaRPr lang="en-US"/>
          </a:p>
        </p:txBody>
      </p:sp>
      <p:sp>
        <p:nvSpPr>
          <p:cNvPr id="4" name="Date Placeholder 3"/>
          <p:cNvSpPr>
            <a:spLocks noGrp="1"/>
          </p:cNvSpPr>
          <p:nvPr>
            <p:ph type="dt" sz="half" idx="10"/>
          </p:nvPr>
        </p:nvSpPr>
        <p:spPr/>
        <p:txBody>
          <a:bodyPr/>
          <a:lstStyle/>
          <a:p>
            <a:fld id="{7CFADA8F-9D1A-41C6-85F8-C6DC3262697B}"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144</a:t>
            </a:fld>
            <a:endParaRPr lang="en-US"/>
          </a:p>
        </p:txBody>
      </p:sp>
      <p:pic>
        <p:nvPicPr>
          <p:cNvPr id="7" name="Content Placeholder 6" descr="l4"/>
          <p:cNvPicPr>
            <a:picLocks noGrp="1" noChangeAspect="1"/>
          </p:cNvPicPr>
          <p:nvPr>
            <p:ph idx="1"/>
          </p:nvPr>
        </p:nvPicPr>
        <p:blipFill>
          <a:blip r:embed="rId2"/>
          <a:stretch>
            <a:fillRect/>
          </a:stretch>
        </p:blipFill>
        <p:spPr>
          <a:xfrm>
            <a:off x="1155700" y="2239645"/>
            <a:ext cx="10198100" cy="32131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Equation</a:t>
            </a:r>
          </a:p>
        </p:txBody>
      </p:sp>
      <p:sp>
        <p:nvSpPr>
          <p:cNvPr id="4" name="Date Placeholder 3"/>
          <p:cNvSpPr>
            <a:spLocks noGrp="1"/>
          </p:cNvSpPr>
          <p:nvPr>
            <p:ph type="dt" sz="half" idx="10"/>
          </p:nvPr>
        </p:nvSpPr>
        <p:spPr/>
        <p:txBody>
          <a:bodyPr/>
          <a:lstStyle/>
          <a:p>
            <a:fld id="{3108E2BD-A987-4DF0-8873-929F79BC83E9}"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145</a:t>
            </a:fld>
            <a:endParaRPr lang="en-US"/>
          </a:p>
        </p:txBody>
      </p:sp>
      <p:pic>
        <p:nvPicPr>
          <p:cNvPr id="7" name="Content Placeholder 6" descr="l3"/>
          <p:cNvPicPr>
            <a:picLocks noGrp="1" noChangeAspect="1"/>
          </p:cNvPicPr>
          <p:nvPr>
            <p:ph idx="1"/>
          </p:nvPr>
        </p:nvPicPr>
        <p:blipFill>
          <a:blip r:embed="rId2"/>
          <a:stretch>
            <a:fillRect/>
          </a:stretch>
        </p:blipFill>
        <p:spPr>
          <a:xfrm>
            <a:off x="1899285" y="1691005"/>
            <a:ext cx="8825230" cy="41040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Scalar</a:t>
            </a:r>
          </a:p>
        </p:txBody>
      </p:sp>
      <p:sp>
        <p:nvSpPr>
          <p:cNvPr id="4" name="Date Placeholder 3"/>
          <p:cNvSpPr>
            <a:spLocks noGrp="1"/>
          </p:cNvSpPr>
          <p:nvPr>
            <p:ph type="dt" sz="half" idx="10"/>
          </p:nvPr>
        </p:nvSpPr>
        <p:spPr/>
        <p:txBody>
          <a:bodyPr/>
          <a:lstStyle/>
          <a:p>
            <a:fld id="{23116F63-04B8-416F-ABFF-9F3331368F9D}"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146</a:t>
            </a:fld>
            <a:endParaRPr lang="en-US"/>
          </a:p>
        </p:txBody>
      </p:sp>
      <p:pic>
        <p:nvPicPr>
          <p:cNvPr id="7" name="Content Placeholder 6" descr="l5"/>
          <p:cNvPicPr>
            <a:picLocks noGrp="1" noChangeAspect="1"/>
          </p:cNvPicPr>
          <p:nvPr>
            <p:ph idx="1"/>
          </p:nvPr>
        </p:nvPicPr>
        <p:blipFill>
          <a:blip r:embed="rId2"/>
          <a:stretch>
            <a:fillRect/>
          </a:stretch>
        </p:blipFill>
        <p:spPr>
          <a:xfrm>
            <a:off x="1000125" y="2095500"/>
            <a:ext cx="9472295" cy="333184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Vector</a:t>
            </a:r>
          </a:p>
        </p:txBody>
      </p:sp>
      <p:sp>
        <p:nvSpPr>
          <p:cNvPr id="4" name="Date Placeholder 3"/>
          <p:cNvSpPr>
            <a:spLocks noGrp="1"/>
          </p:cNvSpPr>
          <p:nvPr>
            <p:ph type="dt" sz="half" idx="10"/>
          </p:nvPr>
        </p:nvSpPr>
        <p:spPr/>
        <p:txBody>
          <a:bodyPr/>
          <a:lstStyle/>
          <a:p>
            <a:fld id="{7FD9495A-2085-4179-AFB2-01502EC202BB}"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147</a:t>
            </a:fld>
            <a:endParaRPr lang="en-US"/>
          </a:p>
        </p:txBody>
      </p:sp>
      <p:pic>
        <p:nvPicPr>
          <p:cNvPr id="7" name="Content Placeholder 6" descr="V1"/>
          <p:cNvPicPr>
            <a:picLocks noGrp="1" noChangeAspect="1"/>
          </p:cNvPicPr>
          <p:nvPr>
            <p:ph idx="1"/>
          </p:nvPr>
        </p:nvPicPr>
        <p:blipFill>
          <a:blip r:embed="rId2"/>
          <a:stretch>
            <a:fillRect/>
          </a:stretch>
        </p:blipFill>
        <p:spPr>
          <a:xfrm>
            <a:off x="1866900" y="1536065"/>
            <a:ext cx="9107805" cy="435419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0D10-0605-4054-9BF0-4B154D3D9ABA}"/>
              </a:ext>
            </a:extLst>
          </p:cNvPr>
          <p:cNvSpPr>
            <a:spLocks noGrp="1"/>
          </p:cNvSpPr>
          <p:nvPr>
            <p:ph type="title"/>
          </p:nvPr>
        </p:nvSpPr>
        <p:spPr/>
        <p:txBody>
          <a:bodyPr/>
          <a:lstStyle/>
          <a:p>
            <a:r>
              <a:rPr lang="en-IN" dirty="0"/>
              <a:t>Vector : Machine Learning</a:t>
            </a:r>
          </a:p>
        </p:txBody>
      </p:sp>
      <p:sp>
        <p:nvSpPr>
          <p:cNvPr id="3" name="Content Placeholder 2">
            <a:extLst>
              <a:ext uri="{FF2B5EF4-FFF2-40B4-BE49-F238E27FC236}">
                <a16:creationId xmlns:a16="http://schemas.microsoft.com/office/drawing/2014/main" id="{9011C31A-361E-446F-8100-2742B071184F}"/>
              </a:ext>
            </a:extLst>
          </p:cNvPr>
          <p:cNvSpPr>
            <a:spLocks noGrp="1"/>
          </p:cNvSpPr>
          <p:nvPr>
            <p:ph idx="1"/>
          </p:nvPr>
        </p:nvSpPr>
        <p:spPr>
          <a:xfrm>
            <a:off x="838200" y="1419225"/>
            <a:ext cx="10515600" cy="4351338"/>
          </a:xfrm>
        </p:spPr>
        <p:txBody>
          <a:bodyPr/>
          <a:lstStyle/>
          <a:p>
            <a:pPr algn="just"/>
            <a:r>
              <a:rPr lang="en-US" sz="2000" b="0" i="0" dirty="0">
                <a:solidFill>
                  <a:srgbClr val="161616"/>
                </a:solidFill>
                <a:effectLst/>
                <a:latin typeface="Times New Roman" panose="02020603050405020304" pitchFamily="18" charset="0"/>
                <a:cs typeface="Times New Roman" panose="02020603050405020304" pitchFamily="18" charset="0"/>
              </a:rPr>
              <a:t>A </a:t>
            </a:r>
            <a:r>
              <a:rPr lang="en-US" sz="2000" b="1" i="0" dirty="0">
                <a:solidFill>
                  <a:srgbClr val="161616"/>
                </a:solidFill>
                <a:effectLst/>
                <a:latin typeface="Times New Roman" panose="02020603050405020304" pitchFamily="18" charset="0"/>
                <a:cs typeface="Times New Roman" panose="02020603050405020304" pitchFamily="18" charset="0"/>
              </a:rPr>
              <a:t>feature</a:t>
            </a:r>
            <a:r>
              <a:rPr lang="en-US" sz="2000" b="0" i="0" dirty="0">
                <a:solidFill>
                  <a:srgbClr val="161616"/>
                </a:solidFill>
                <a:effectLst/>
                <a:latin typeface="Times New Roman" panose="02020603050405020304" pitchFamily="18" charset="0"/>
                <a:cs typeface="Times New Roman" panose="02020603050405020304" pitchFamily="18" charset="0"/>
              </a:rPr>
              <a:t> is a numerical or symbolic property of an aspect of an object. A </a:t>
            </a:r>
            <a:r>
              <a:rPr lang="en-US" sz="2000" b="1" i="0" dirty="0">
                <a:solidFill>
                  <a:srgbClr val="161616"/>
                </a:solidFill>
                <a:effectLst/>
                <a:latin typeface="Times New Roman" panose="02020603050405020304" pitchFamily="18" charset="0"/>
                <a:cs typeface="Times New Roman" panose="02020603050405020304" pitchFamily="18" charset="0"/>
              </a:rPr>
              <a:t>feature vector</a:t>
            </a:r>
            <a:r>
              <a:rPr lang="en-US" sz="2000" b="0" i="0" dirty="0">
                <a:solidFill>
                  <a:srgbClr val="161616"/>
                </a:solidFill>
                <a:effectLst/>
                <a:latin typeface="Times New Roman" panose="02020603050405020304" pitchFamily="18" charset="0"/>
                <a:cs typeface="Times New Roman" panose="02020603050405020304" pitchFamily="18" charset="0"/>
              </a:rPr>
              <a:t> is a vector containing multiple elements about an object. Putting feature vectors for objects together can make up a </a:t>
            </a:r>
            <a:r>
              <a:rPr lang="en-US" sz="2000" b="1" i="0" dirty="0">
                <a:solidFill>
                  <a:srgbClr val="161616"/>
                </a:solidFill>
                <a:effectLst/>
                <a:latin typeface="Times New Roman" panose="02020603050405020304" pitchFamily="18" charset="0"/>
                <a:cs typeface="Times New Roman" panose="02020603050405020304" pitchFamily="18" charset="0"/>
              </a:rPr>
              <a:t>feature space</a:t>
            </a:r>
            <a:r>
              <a:rPr lang="en-US" sz="2000" b="0" i="0" dirty="0">
                <a:solidFill>
                  <a:srgbClr val="161616"/>
                </a:solidFill>
                <a:effectLst/>
                <a:latin typeface="Times New Roman" panose="02020603050405020304" pitchFamily="18" charset="0"/>
                <a:cs typeface="Times New Roman" panose="02020603050405020304" pitchFamily="18" charset="0"/>
              </a:rPr>
              <a:t>.</a:t>
            </a:r>
          </a:p>
          <a:p>
            <a:pPr algn="just"/>
            <a:r>
              <a:rPr lang="en-US" sz="2000" b="0" i="0" dirty="0">
                <a:solidFill>
                  <a:srgbClr val="161616"/>
                </a:solidFill>
                <a:effectLst/>
                <a:latin typeface="Times New Roman" panose="02020603050405020304" pitchFamily="18" charset="0"/>
                <a:cs typeface="Times New Roman" panose="02020603050405020304" pitchFamily="18" charset="0"/>
              </a:rPr>
              <a:t>The features may represent, as a whole, one mere pixel or an entire image. The granularity depends on what someone is trying to learn or represent about the object. You could describe a 3-dimensional shape with a feature vector indicating its height, width, depth, etc.</a:t>
            </a:r>
          </a:p>
          <a:p>
            <a:endParaRPr lang="en-IN" dirty="0"/>
          </a:p>
        </p:txBody>
      </p:sp>
      <p:sp>
        <p:nvSpPr>
          <p:cNvPr id="4" name="Date Placeholder 3">
            <a:extLst>
              <a:ext uri="{FF2B5EF4-FFF2-40B4-BE49-F238E27FC236}">
                <a16:creationId xmlns:a16="http://schemas.microsoft.com/office/drawing/2014/main" id="{80BBC392-2CA7-4F62-B572-DF8F14FB2E0A}"/>
              </a:ext>
            </a:extLst>
          </p:cNvPr>
          <p:cNvSpPr>
            <a:spLocks noGrp="1"/>
          </p:cNvSpPr>
          <p:nvPr>
            <p:ph type="dt" sz="half" idx="10"/>
          </p:nvPr>
        </p:nvSpPr>
        <p:spPr/>
        <p:txBody>
          <a:bodyPr/>
          <a:lstStyle/>
          <a:p>
            <a:fld id="{C2220FB7-6959-43D9-A998-DAE2D28AE4F1}" type="datetime1">
              <a:rPr lang="en-US" smtClean="0"/>
              <a:t>2/16/2023</a:t>
            </a:fld>
            <a:endParaRPr lang="en-US"/>
          </a:p>
        </p:txBody>
      </p:sp>
      <p:sp>
        <p:nvSpPr>
          <p:cNvPr id="5" name="Footer Placeholder 4">
            <a:extLst>
              <a:ext uri="{FF2B5EF4-FFF2-40B4-BE49-F238E27FC236}">
                <a16:creationId xmlns:a16="http://schemas.microsoft.com/office/drawing/2014/main" id="{9C466EA1-59FC-4E94-B7D3-E1A9B120F207}"/>
              </a:ext>
            </a:extLst>
          </p:cNvPr>
          <p:cNvSpPr>
            <a:spLocks noGrp="1"/>
          </p:cNvSpPr>
          <p:nvPr>
            <p:ph type="ftr" sz="quarter" idx="11"/>
          </p:nvPr>
        </p:nvSpPr>
        <p:spPr/>
        <p:txBody>
          <a:bodyPr/>
          <a:lstStyle/>
          <a:p>
            <a:r>
              <a:rPr lang="it-IT"/>
              <a:t>Dr Mukti Padhya : AI @M.Tech_CS 2023</a:t>
            </a:r>
            <a:endParaRPr lang="en-US"/>
          </a:p>
        </p:txBody>
      </p:sp>
      <p:sp>
        <p:nvSpPr>
          <p:cNvPr id="6" name="Slide Number Placeholder 5">
            <a:extLst>
              <a:ext uri="{FF2B5EF4-FFF2-40B4-BE49-F238E27FC236}">
                <a16:creationId xmlns:a16="http://schemas.microsoft.com/office/drawing/2014/main" id="{DB94B0FE-B918-4499-B796-43B757210976}"/>
              </a:ext>
            </a:extLst>
          </p:cNvPr>
          <p:cNvSpPr>
            <a:spLocks noGrp="1"/>
          </p:cNvSpPr>
          <p:nvPr>
            <p:ph type="sldNum" sz="quarter" idx="12"/>
          </p:nvPr>
        </p:nvSpPr>
        <p:spPr/>
        <p:txBody>
          <a:bodyPr/>
          <a:lstStyle/>
          <a:p>
            <a:fld id="{9B618960-8005-486C-9A75-10CB2AAC16F9}" type="slidenum">
              <a:rPr lang="en-US" smtClean="0"/>
              <a:t>148</a:t>
            </a:fld>
            <a:endParaRPr lang="en-US"/>
          </a:p>
        </p:txBody>
      </p:sp>
      <p:pic>
        <p:nvPicPr>
          <p:cNvPr id="8" name="Picture 7">
            <a:extLst>
              <a:ext uri="{FF2B5EF4-FFF2-40B4-BE49-F238E27FC236}">
                <a16:creationId xmlns:a16="http://schemas.microsoft.com/office/drawing/2014/main" id="{B391F1C0-80D1-4FA4-BD14-58A1225FA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375" y="3429000"/>
            <a:ext cx="5886450" cy="2266950"/>
          </a:xfrm>
          <a:prstGeom prst="rect">
            <a:avLst/>
          </a:prstGeom>
        </p:spPr>
      </p:pic>
    </p:spTree>
    <p:extLst>
      <p:ext uri="{BB962C8B-B14F-4D97-AF65-F5344CB8AC3E}">
        <p14:creationId xmlns:p14="http://schemas.microsoft.com/office/powerpoint/2010/main" val="179684994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0D10-0605-4054-9BF0-4B154D3D9ABA}"/>
              </a:ext>
            </a:extLst>
          </p:cNvPr>
          <p:cNvSpPr>
            <a:spLocks noGrp="1"/>
          </p:cNvSpPr>
          <p:nvPr>
            <p:ph type="title"/>
          </p:nvPr>
        </p:nvSpPr>
        <p:spPr/>
        <p:txBody>
          <a:bodyPr/>
          <a:lstStyle/>
          <a:p>
            <a:r>
              <a:rPr lang="en-IN" dirty="0"/>
              <a:t>Vector : Machine Learning</a:t>
            </a:r>
          </a:p>
        </p:txBody>
      </p:sp>
      <p:pic>
        <p:nvPicPr>
          <p:cNvPr id="9" name="Content Placeholder 8">
            <a:extLst>
              <a:ext uri="{FF2B5EF4-FFF2-40B4-BE49-F238E27FC236}">
                <a16:creationId xmlns:a16="http://schemas.microsoft.com/office/drawing/2014/main" id="{2D92850C-9242-43CA-8849-E54E0AE5E0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60633"/>
            <a:ext cx="10515600" cy="2462886"/>
          </a:xfrm>
        </p:spPr>
      </p:pic>
      <p:sp>
        <p:nvSpPr>
          <p:cNvPr id="4" name="Date Placeholder 3">
            <a:extLst>
              <a:ext uri="{FF2B5EF4-FFF2-40B4-BE49-F238E27FC236}">
                <a16:creationId xmlns:a16="http://schemas.microsoft.com/office/drawing/2014/main" id="{80BBC392-2CA7-4F62-B572-DF8F14FB2E0A}"/>
              </a:ext>
            </a:extLst>
          </p:cNvPr>
          <p:cNvSpPr>
            <a:spLocks noGrp="1"/>
          </p:cNvSpPr>
          <p:nvPr>
            <p:ph type="dt" sz="half" idx="10"/>
          </p:nvPr>
        </p:nvSpPr>
        <p:spPr/>
        <p:txBody>
          <a:bodyPr/>
          <a:lstStyle/>
          <a:p>
            <a:fld id="{C2220FB7-6959-43D9-A998-DAE2D28AE4F1}" type="datetime1">
              <a:rPr lang="en-US" smtClean="0"/>
              <a:t>2/16/2023</a:t>
            </a:fld>
            <a:endParaRPr lang="en-US"/>
          </a:p>
        </p:txBody>
      </p:sp>
      <p:sp>
        <p:nvSpPr>
          <p:cNvPr id="5" name="Footer Placeholder 4">
            <a:extLst>
              <a:ext uri="{FF2B5EF4-FFF2-40B4-BE49-F238E27FC236}">
                <a16:creationId xmlns:a16="http://schemas.microsoft.com/office/drawing/2014/main" id="{9C466EA1-59FC-4E94-B7D3-E1A9B120F207}"/>
              </a:ext>
            </a:extLst>
          </p:cNvPr>
          <p:cNvSpPr>
            <a:spLocks noGrp="1"/>
          </p:cNvSpPr>
          <p:nvPr>
            <p:ph type="ftr" sz="quarter" idx="11"/>
          </p:nvPr>
        </p:nvSpPr>
        <p:spPr/>
        <p:txBody>
          <a:bodyPr/>
          <a:lstStyle/>
          <a:p>
            <a:r>
              <a:rPr lang="it-IT"/>
              <a:t>Dr Mukti Padhya : AI @M.Tech_CS 2023</a:t>
            </a:r>
            <a:endParaRPr lang="en-US"/>
          </a:p>
        </p:txBody>
      </p:sp>
      <p:sp>
        <p:nvSpPr>
          <p:cNvPr id="6" name="Slide Number Placeholder 5">
            <a:extLst>
              <a:ext uri="{FF2B5EF4-FFF2-40B4-BE49-F238E27FC236}">
                <a16:creationId xmlns:a16="http://schemas.microsoft.com/office/drawing/2014/main" id="{DB94B0FE-B918-4499-B796-43B757210976}"/>
              </a:ext>
            </a:extLst>
          </p:cNvPr>
          <p:cNvSpPr>
            <a:spLocks noGrp="1"/>
          </p:cNvSpPr>
          <p:nvPr>
            <p:ph type="sldNum" sz="quarter" idx="12"/>
          </p:nvPr>
        </p:nvSpPr>
        <p:spPr/>
        <p:txBody>
          <a:bodyPr/>
          <a:lstStyle/>
          <a:p>
            <a:fld id="{9B618960-8005-486C-9A75-10CB2AAC16F9}" type="slidenum">
              <a:rPr lang="en-US" smtClean="0"/>
              <a:t>149</a:t>
            </a:fld>
            <a:endParaRPr lang="en-US"/>
          </a:p>
        </p:txBody>
      </p:sp>
    </p:spTree>
    <p:extLst>
      <p:ext uri="{BB962C8B-B14F-4D97-AF65-F5344CB8AC3E}">
        <p14:creationId xmlns:p14="http://schemas.microsoft.com/office/powerpoint/2010/main" val="9796784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4"/>
          <p:cNvSpPr txBox="1">
            <a:spLocks noGrp="1"/>
          </p:cNvSpPr>
          <p:nvPr>
            <p:ph type="title"/>
          </p:nvPr>
        </p:nvSpPr>
        <p:spPr>
          <a:xfrm>
            <a:off x="2519070" y="1126933"/>
            <a:ext cx="6724650" cy="6024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a:t>Data Mining: Market Basket Analysis</a:t>
            </a:r>
            <a:endParaRPr/>
          </a:p>
        </p:txBody>
      </p:sp>
      <p:pic>
        <p:nvPicPr>
          <p:cNvPr id="361" name="Google Shape;361;p14"/>
          <p:cNvPicPr preferRelativeResize="0"/>
          <p:nvPr/>
        </p:nvPicPr>
        <p:blipFill rotWithShape="1">
          <a:blip r:embed="rId3">
            <a:alphaModFix/>
          </a:blip>
          <a:srcRect/>
          <a:stretch/>
        </p:blipFill>
        <p:spPr>
          <a:xfrm>
            <a:off x="2336410" y="1939757"/>
            <a:ext cx="7519167" cy="4206240"/>
          </a:xfrm>
          <a:prstGeom prst="rect">
            <a:avLst/>
          </a:prstGeom>
          <a:noFill/>
          <a:ln w="9525" cap="flat" cmpd="sng">
            <a:solidFill>
              <a:srgbClr val="157359"/>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ate Placeholder 1">
            <a:extLst>
              <a:ext uri="{FF2B5EF4-FFF2-40B4-BE49-F238E27FC236}">
                <a16:creationId xmlns:a16="http://schemas.microsoft.com/office/drawing/2014/main" id="{EBAF2BA5-F1C7-4FD3-A37E-7989FFBCD2F9}"/>
              </a:ext>
            </a:extLst>
          </p:cNvPr>
          <p:cNvSpPr>
            <a:spLocks noGrp="1"/>
          </p:cNvSpPr>
          <p:nvPr>
            <p:ph type="dt" sz="half" idx="10"/>
          </p:nvPr>
        </p:nvSpPr>
        <p:spPr/>
        <p:txBody>
          <a:bodyPr/>
          <a:lstStyle/>
          <a:p>
            <a:fld id="{59DAC90E-3C76-48D1-BB31-B2C9621981D5}" type="datetime1">
              <a:rPr lang="en-US" smtClean="0"/>
              <a:t>2/16/2023</a:t>
            </a:fld>
            <a:endParaRPr lang="en-US"/>
          </a:p>
        </p:txBody>
      </p:sp>
      <p:sp>
        <p:nvSpPr>
          <p:cNvPr id="3" name="Footer Placeholder 2">
            <a:extLst>
              <a:ext uri="{FF2B5EF4-FFF2-40B4-BE49-F238E27FC236}">
                <a16:creationId xmlns:a16="http://schemas.microsoft.com/office/drawing/2014/main" id="{2FFF8135-E8E7-4C4D-8B7C-032082FDEB36}"/>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22B3A8FA-AB06-4716-AEB6-EBF8DF0081DE}"/>
              </a:ext>
            </a:extLst>
          </p:cNvPr>
          <p:cNvSpPr>
            <a:spLocks noGrp="1"/>
          </p:cNvSpPr>
          <p:nvPr>
            <p:ph type="sldNum" sz="quarter" idx="12"/>
          </p:nvPr>
        </p:nvSpPr>
        <p:spPr/>
        <p:txBody>
          <a:bodyPr/>
          <a:lstStyle/>
          <a:p>
            <a:fld id="{9B618960-8005-486C-9A75-10CB2AAC16F9}" type="slidenum">
              <a:rPr lang="en-US" smtClean="0"/>
              <a:t>15</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Vector</a:t>
            </a:r>
          </a:p>
        </p:txBody>
      </p:sp>
      <p:sp>
        <p:nvSpPr>
          <p:cNvPr id="4" name="Date Placeholder 3"/>
          <p:cNvSpPr>
            <a:spLocks noGrp="1"/>
          </p:cNvSpPr>
          <p:nvPr>
            <p:ph type="dt" sz="half" idx="10"/>
          </p:nvPr>
        </p:nvSpPr>
        <p:spPr/>
        <p:txBody>
          <a:bodyPr/>
          <a:lstStyle/>
          <a:p>
            <a:fld id="{D3658F9D-ECA6-46C3-9F75-53FF40144F83}"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150</a:t>
            </a:fld>
            <a:endParaRPr lang="en-US"/>
          </a:p>
        </p:txBody>
      </p:sp>
      <p:pic>
        <p:nvPicPr>
          <p:cNvPr id="7" name="Content Placeholder 6" descr="v2"/>
          <p:cNvPicPr>
            <a:picLocks noGrp="1" noChangeAspect="1"/>
          </p:cNvPicPr>
          <p:nvPr>
            <p:ph idx="1"/>
          </p:nvPr>
        </p:nvPicPr>
        <p:blipFill>
          <a:blip r:embed="rId2"/>
          <a:stretch>
            <a:fillRect/>
          </a:stretch>
        </p:blipFill>
        <p:spPr>
          <a:xfrm>
            <a:off x="1588770" y="1958975"/>
            <a:ext cx="9493250" cy="439737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Vector : Operation</a:t>
            </a:r>
          </a:p>
        </p:txBody>
      </p:sp>
      <p:sp>
        <p:nvSpPr>
          <p:cNvPr id="4" name="Date Placeholder 3"/>
          <p:cNvSpPr>
            <a:spLocks noGrp="1"/>
          </p:cNvSpPr>
          <p:nvPr>
            <p:ph type="dt" sz="half" idx="10"/>
          </p:nvPr>
        </p:nvSpPr>
        <p:spPr/>
        <p:txBody>
          <a:bodyPr/>
          <a:lstStyle/>
          <a:p>
            <a:fld id="{3BF8EC90-8D04-40EE-8456-9BC192D5E16F}"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151</a:t>
            </a:fld>
            <a:endParaRPr lang="en-US"/>
          </a:p>
        </p:txBody>
      </p:sp>
      <p:pic>
        <p:nvPicPr>
          <p:cNvPr id="7" name="Content Placeholder 6" descr="v3"/>
          <p:cNvPicPr>
            <a:picLocks noGrp="1" noChangeAspect="1"/>
          </p:cNvPicPr>
          <p:nvPr>
            <p:ph idx="1"/>
          </p:nvPr>
        </p:nvPicPr>
        <p:blipFill>
          <a:blip r:embed="rId2"/>
          <a:stretch>
            <a:fillRect/>
          </a:stretch>
        </p:blipFill>
        <p:spPr>
          <a:xfrm>
            <a:off x="1215390" y="1835785"/>
            <a:ext cx="10626090" cy="374332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Vector : Operation</a:t>
            </a:r>
            <a:br>
              <a:rPr lang="en-US"/>
            </a:br>
            <a:endParaRPr lang="en-US"/>
          </a:p>
        </p:txBody>
      </p:sp>
      <p:sp>
        <p:nvSpPr>
          <p:cNvPr id="4" name="Date Placeholder 3"/>
          <p:cNvSpPr>
            <a:spLocks noGrp="1"/>
          </p:cNvSpPr>
          <p:nvPr>
            <p:ph type="dt" sz="half" idx="10"/>
          </p:nvPr>
        </p:nvSpPr>
        <p:spPr/>
        <p:txBody>
          <a:bodyPr/>
          <a:lstStyle/>
          <a:p>
            <a:fld id="{E57D5B37-B6BB-4C02-8B20-91EDA250E3F2}"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152</a:t>
            </a:fld>
            <a:endParaRPr lang="en-US"/>
          </a:p>
        </p:txBody>
      </p:sp>
      <p:pic>
        <p:nvPicPr>
          <p:cNvPr id="7" name="Content Placeholder 6" descr="v4"/>
          <p:cNvPicPr>
            <a:picLocks noGrp="1" noChangeAspect="1"/>
          </p:cNvPicPr>
          <p:nvPr>
            <p:ph sz="half" idx="1"/>
          </p:nvPr>
        </p:nvPicPr>
        <p:blipFill>
          <a:blip r:embed="rId2"/>
          <a:stretch>
            <a:fillRect/>
          </a:stretch>
        </p:blipFill>
        <p:spPr>
          <a:xfrm>
            <a:off x="969645" y="1468120"/>
            <a:ext cx="8727440" cy="2927350"/>
          </a:xfrm>
          <a:prstGeom prst="rect">
            <a:avLst/>
          </a:prstGeom>
        </p:spPr>
      </p:pic>
      <p:pic>
        <p:nvPicPr>
          <p:cNvPr id="8" name="Content Placeholder 6" descr="v4_1"/>
          <p:cNvPicPr>
            <a:picLocks noGrp="1" noChangeAspect="1"/>
          </p:cNvPicPr>
          <p:nvPr>
            <p:ph sz="half" idx="2"/>
          </p:nvPr>
        </p:nvPicPr>
        <p:blipFill>
          <a:blip r:embed="rId3"/>
          <a:stretch>
            <a:fillRect/>
          </a:stretch>
        </p:blipFill>
        <p:spPr>
          <a:xfrm>
            <a:off x="969645" y="4395470"/>
            <a:ext cx="1647825" cy="172402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Vector : Operation</a:t>
            </a:r>
            <a:br>
              <a:rPr lang="en-US"/>
            </a:br>
            <a:endParaRPr lang="en-US"/>
          </a:p>
        </p:txBody>
      </p:sp>
      <p:sp>
        <p:nvSpPr>
          <p:cNvPr id="4" name="Date Placeholder 3"/>
          <p:cNvSpPr>
            <a:spLocks noGrp="1"/>
          </p:cNvSpPr>
          <p:nvPr>
            <p:ph type="dt" sz="half" idx="10"/>
          </p:nvPr>
        </p:nvSpPr>
        <p:spPr/>
        <p:txBody>
          <a:bodyPr/>
          <a:lstStyle/>
          <a:p>
            <a:fld id="{4B27D73D-BC40-4982-A11B-FE6F95365994}"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153</a:t>
            </a:fld>
            <a:endParaRPr lang="en-US"/>
          </a:p>
        </p:txBody>
      </p:sp>
      <p:pic>
        <p:nvPicPr>
          <p:cNvPr id="9" name="Content Placeholder 8" descr="v5"/>
          <p:cNvPicPr>
            <a:picLocks noGrp="1" noChangeAspect="1"/>
          </p:cNvPicPr>
          <p:nvPr>
            <p:ph idx="1"/>
          </p:nvPr>
        </p:nvPicPr>
        <p:blipFill>
          <a:blip r:embed="rId2"/>
          <a:stretch>
            <a:fillRect/>
          </a:stretch>
        </p:blipFill>
        <p:spPr>
          <a:xfrm>
            <a:off x="838200" y="2057400"/>
            <a:ext cx="10062210" cy="33934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Vector &amp; Matrices</a:t>
            </a:r>
            <a:br>
              <a:rPr lang="en-US"/>
            </a:br>
            <a:endParaRPr lang="en-US"/>
          </a:p>
        </p:txBody>
      </p:sp>
      <p:sp>
        <p:nvSpPr>
          <p:cNvPr id="4" name="Date Placeholder 3"/>
          <p:cNvSpPr>
            <a:spLocks noGrp="1"/>
          </p:cNvSpPr>
          <p:nvPr>
            <p:ph type="dt" sz="half" idx="10"/>
          </p:nvPr>
        </p:nvSpPr>
        <p:spPr/>
        <p:txBody>
          <a:bodyPr/>
          <a:lstStyle/>
          <a:p>
            <a:fld id="{4FEB05A1-78C1-4AB0-B136-A2E54D76EF2E}"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154</a:t>
            </a:fld>
            <a:endParaRPr lang="en-US"/>
          </a:p>
        </p:txBody>
      </p:sp>
      <p:pic>
        <p:nvPicPr>
          <p:cNvPr id="7" name="Content Placeholder 6" descr="v6"/>
          <p:cNvPicPr>
            <a:picLocks noGrp="1" noChangeAspect="1"/>
          </p:cNvPicPr>
          <p:nvPr>
            <p:ph idx="1"/>
          </p:nvPr>
        </p:nvPicPr>
        <p:blipFill>
          <a:blip r:embed="rId2"/>
          <a:stretch>
            <a:fillRect/>
          </a:stretch>
        </p:blipFill>
        <p:spPr>
          <a:xfrm>
            <a:off x="1414145" y="1350645"/>
            <a:ext cx="9737090" cy="445071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ym typeface="+mn-ea"/>
              </a:rPr>
              <a:t>Vector &amp; Matrices</a:t>
            </a:r>
            <a:br>
              <a:rPr lang="en-US">
                <a:sym typeface="+mn-ea"/>
              </a:rPr>
            </a:br>
            <a:br>
              <a:rPr lang="en-US"/>
            </a:br>
            <a:endParaRPr lang="en-US"/>
          </a:p>
        </p:txBody>
      </p:sp>
      <p:sp>
        <p:nvSpPr>
          <p:cNvPr id="4" name="Date Placeholder 3"/>
          <p:cNvSpPr>
            <a:spLocks noGrp="1"/>
          </p:cNvSpPr>
          <p:nvPr>
            <p:ph type="dt" sz="half" idx="10"/>
          </p:nvPr>
        </p:nvSpPr>
        <p:spPr/>
        <p:txBody>
          <a:bodyPr/>
          <a:lstStyle/>
          <a:p>
            <a:fld id="{E59261CB-1C3B-463A-A519-5F1CF9D74C3B}"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155</a:t>
            </a:fld>
            <a:endParaRPr lang="en-US"/>
          </a:p>
        </p:txBody>
      </p:sp>
      <p:pic>
        <p:nvPicPr>
          <p:cNvPr id="7" name="Content Placeholder 6" descr="v7"/>
          <p:cNvPicPr>
            <a:picLocks noGrp="1" noChangeAspect="1"/>
          </p:cNvPicPr>
          <p:nvPr>
            <p:ph idx="1"/>
          </p:nvPr>
        </p:nvPicPr>
        <p:blipFill>
          <a:blip r:embed="rId2"/>
          <a:stretch>
            <a:fillRect/>
          </a:stretch>
        </p:blipFill>
        <p:spPr>
          <a:xfrm>
            <a:off x="1541780" y="1571625"/>
            <a:ext cx="9109075" cy="429069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Vector as Matrix : Solve Linear Equation</a:t>
            </a:r>
          </a:p>
        </p:txBody>
      </p:sp>
      <p:sp>
        <p:nvSpPr>
          <p:cNvPr id="4" name="Date Placeholder 3"/>
          <p:cNvSpPr>
            <a:spLocks noGrp="1"/>
          </p:cNvSpPr>
          <p:nvPr>
            <p:ph type="dt" sz="half" idx="10"/>
          </p:nvPr>
        </p:nvSpPr>
        <p:spPr/>
        <p:txBody>
          <a:bodyPr/>
          <a:lstStyle/>
          <a:p>
            <a:fld id="{6BDB59C6-F8CD-4E1A-AB72-55298354B2D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156</a:t>
            </a:fld>
            <a:endParaRPr lang="en-US"/>
          </a:p>
        </p:txBody>
      </p:sp>
      <p:pic>
        <p:nvPicPr>
          <p:cNvPr id="7" name="Content Placeholder 6" descr="v8"/>
          <p:cNvPicPr>
            <a:picLocks noGrp="1" noChangeAspect="1"/>
          </p:cNvPicPr>
          <p:nvPr>
            <p:ph idx="1"/>
          </p:nvPr>
        </p:nvPicPr>
        <p:blipFill>
          <a:blip r:embed="rId2"/>
          <a:stretch>
            <a:fillRect/>
          </a:stretch>
        </p:blipFill>
        <p:spPr>
          <a:xfrm>
            <a:off x="1606550" y="1971675"/>
            <a:ext cx="9062720" cy="409638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Vector as Matrix :Solve Linear Equation</a:t>
            </a:r>
            <a:br>
              <a:rPr lang="en-US"/>
            </a:br>
            <a:endParaRPr lang="en-US"/>
          </a:p>
        </p:txBody>
      </p:sp>
      <p:sp>
        <p:nvSpPr>
          <p:cNvPr id="4" name="Date Placeholder 3"/>
          <p:cNvSpPr>
            <a:spLocks noGrp="1"/>
          </p:cNvSpPr>
          <p:nvPr>
            <p:ph type="dt" sz="half" idx="10"/>
          </p:nvPr>
        </p:nvSpPr>
        <p:spPr/>
        <p:txBody>
          <a:bodyPr/>
          <a:lstStyle/>
          <a:p>
            <a:fld id="{E1E8473E-E1E0-438B-A928-3D9274C5CE56}"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157</a:t>
            </a:fld>
            <a:endParaRPr lang="en-US"/>
          </a:p>
        </p:txBody>
      </p:sp>
      <p:pic>
        <p:nvPicPr>
          <p:cNvPr id="7" name="Content Placeholder 6" descr="v9"/>
          <p:cNvPicPr>
            <a:picLocks noGrp="1" noChangeAspect="1"/>
          </p:cNvPicPr>
          <p:nvPr>
            <p:ph idx="1"/>
          </p:nvPr>
        </p:nvPicPr>
        <p:blipFill>
          <a:blip r:embed="rId2"/>
          <a:stretch>
            <a:fillRect/>
          </a:stretch>
        </p:blipFill>
        <p:spPr>
          <a:xfrm>
            <a:off x="838200" y="1858010"/>
            <a:ext cx="10789285" cy="35915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Vector as Matrix :Solve Linear Equation</a:t>
            </a:r>
            <a:br>
              <a:rPr lang="en-US">
                <a:sym typeface="+mn-ea"/>
              </a:rPr>
            </a:br>
            <a:endParaRPr lang="en-US"/>
          </a:p>
        </p:txBody>
      </p:sp>
      <p:sp>
        <p:nvSpPr>
          <p:cNvPr id="4" name="Date Placeholder 3"/>
          <p:cNvSpPr>
            <a:spLocks noGrp="1"/>
          </p:cNvSpPr>
          <p:nvPr>
            <p:ph type="dt" sz="half" idx="10"/>
          </p:nvPr>
        </p:nvSpPr>
        <p:spPr/>
        <p:txBody>
          <a:bodyPr/>
          <a:lstStyle/>
          <a:p>
            <a:fld id="{593108CD-3F21-4506-8F02-09E1EC61AC21}"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158</a:t>
            </a:fld>
            <a:endParaRPr lang="en-US"/>
          </a:p>
        </p:txBody>
      </p:sp>
      <p:pic>
        <p:nvPicPr>
          <p:cNvPr id="7" name="Content Placeholder 6" descr="v10"/>
          <p:cNvPicPr>
            <a:picLocks noGrp="1" noChangeAspect="1"/>
          </p:cNvPicPr>
          <p:nvPr>
            <p:ph idx="1"/>
          </p:nvPr>
        </p:nvPicPr>
        <p:blipFill>
          <a:blip r:embed="rId2"/>
          <a:stretch>
            <a:fillRect/>
          </a:stretch>
        </p:blipFill>
        <p:spPr>
          <a:xfrm>
            <a:off x="838200" y="1691005"/>
            <a:ext cx="9559925" cy="377253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Vector as Matrix :Solve Linear Equation</a:t>
            </a:r>
            <a:br>
              <a:rPr lang="en-US">
                <a:sym typeface="+mn-ea"/>
              </a:rPr>
            </a:br>
            <a:endParaRPr lang="en-US"/>
          </a:p>
        </p:txBody>
      </p:sp>
      <p:sp>
        <p:nvSpPr>
          <p:cNvPr id="4" name="Date Placeholder 3"/>
          <p:cNvSpPr>
            <a:spLocks noGrp="1"/>
          </p:cNvSpPr>
          <p:nvPr>
            <p:ph type="dt" sz="half" idx="10"/>
          </p:nvPr>
        </p:nvSpPr>
        <p:spPr/>
        <p:txBody>
          <a:bodyPr/>
          <a:lstStyle/>
          <a:p>
            <a:fld id="{3D36C840-1EB5-4C9B-97DE-9482A38D642D}"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159</a:t>
            </a:fld>
            <a:endParaRPr lang="en-US"/>
          </a:p>
        </p:txBody>
      </p:sp>
      <p:pic>
        <p:nvPicPr>
          <p:cNvPr id="7" name="Content Placeholder 6" descr="v11"/>
          <p:cNvPicPr>
            <a:picLocks noGrp="1" noChangeAspect="1"/>
          </p:cNvPicPr>
          <p:nvPr>
            <p:ph idx="1"/>
          </p:nvPr>
        </p:nvPicPr>
        <p:blipFill>
          <a:blip r:embed="rId2"/>
          <a:stretch>
            <a:fillRect/>
          </a:stretch>
        </p:blipFill>
        <p:spPr>
          <a:xfrm>
            <a:off x="1418590" y="1864360"/>
            <a:ext cx="9725025" cy="27584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1ac48a8bd16_1_42"/>
          <p:cNvSpPr txBox="1">
            <a:spLocks noGrp="1"/>
          </p:cNvSpPr>
          <p:nvPr>
            <p:ph type="title"/>
          </p:nvPr>
        </p:nvSpPr>
        <p:spPr>
          <a:xfrm>
            <a:off x="956734" y="1110605"/>
            <a:ext cx="8575003" cy="602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dirty="0"/>
              <a:t>Expert Systems: Reinforcement Learning</a:t>
            </a:r>
            <a:endParaRPr dirty="0"/>
          </a:p>
        </p:txBody>
      </p:sp>
      <p:pic>
        <p:nvPicPr>
          <p:cNvPr id="370" name="Google Shape;370;g1ac48a8bd16_1_42" descr="Image result for ibm watson logo"/>
          <p:cNvPicPr preferRelativeResize="0"/>
          <p:nvPr/>
        </p:nvPicPr>
        <p:blipFill rotWithShape="1">
          <a:blip r:embed="rId3">
            <a:alphaModFix/>
          </a:blip>
          <a:srcRect/>
          <a:stretch/>
        </p:blipFill>
        <p:spPr>
          <a:xfrm>
            <a:off x="1806571" y="2261562"/>
            <a:ext cx="8321040" cy="3103749"/>
          </a:xfrm>
          <a:prstGeom prst="rect">
            <a:avLst/>
          </a:prstGeom>
          <a:noFill/>
          <a:ln>
            <a:noFill/>
          </a:ln>
        </p:spPr>
      </p:pic>
      <p:sp>
        <p:nvSpPr>
          <p:cNvPr id="2" name="Date Placeholder 1">
            <a:extLst>
              <a:ext uri="{FF2B5EF4-FFF2-40B4-BE49-F238E27FC236}">
                <a16:creationId xmlns:a16="http://schemas.microsoft.com/office/drawing/2014/main" id="{AC9312F6-C1A4-4316-8530-215DBED8F9B9}"/>
              </a:ext>
            </a:extLst>
          </p:cNvPr>
          <p:cNvSpPr>
            <a:spLocks noGrp="1"/>
          </p:cNvSpPr>
          <p:nvPr>
            <p:ph type="dt" sz="half" idx="10"/>
          </p:nvPr>
        </p:nvSpPr>
        <p:spPr/>
        <p:txBody>
          <a:bodyPr/>
          <a:lstStyle/>
          <a:p>
            <a:fld id="{1D152790-DA68-4D20-8E1B-8FE07A307F41}" type="datetime1">
              <a:rPr lang="en-US" smtClean="0"/>
              <a:t>2/16/2023</a:t>
            </a:fld>
            <a:endParaRPr lang="en-US"/>
          </a:p>
        </p:txBody>
      </p:sp>
      <p:sp>
        <p:nvSpPr>
          <p:cNvPr id="3" name="Footer Placeholder 2">
            <a:extLst>
              <a:ext uri="{FF2B5EF4-FFF2-40B4-BE49-F238E27FC236}">
                <a16:creationId xmlns:a16="http://schemas.microsoft.com/office/drawing/2014/main" id="{FBDCD0A0-5CBF-48EE-9987-189EC98B318B}"/>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0752AC6C-2F52-4E6F-B9B5-C02B59B43D73}"/>
              </a:ext>
            </a:extLst>
          </p:cNvPr>
          <p:cNvSpPr>
            <a:spLocks noGrp="1"/>
          </p:cNvSpPr>
          <p:nvPr>
            <p:ph type="sldNum" sz="quarter" idx="12"/>
          </p:nvPr>
        </p:nvSpPr>
        <p:spPr/>
        <p:txBody>
          <a:bodyPr/>
          <a:lstStyle/>
          <a:p>
            <a:fld id="{9B618960-8005-486C-9A75-10CB2AAC16F9}" type="slidenum">
              <a:rPr lang="en-US" smtClean="0"/>
              <a:t>16</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Vector as Matrix :Solve Linear Equation</a:t>
            </a:r>
            <a:br>
              <a:rPr lang="en-US">
                <a:sym typeface="+mn-ea"/>
              </a:rPr>
            </a:br>
            <a:endParaRPr lang="en-US"/>
          </a:p>
        </p:txBody>
      </p:sp>
      <p:sp>
        <p:nvSpPr>
          <p:cNvPr id="4" name="Date Placeholder 3"/>
          <p:cNvSpPr>
            <a:spLocks noGrp="1"/>
          </p:cNvSpPr>
          <p:nvPr>
            <p:ph type="dt" sz="half" idx="10"/>
          </p:nvPr>
        </p:nvSpPr>
        <p:spPr/>
        <p:txBody>
          <a:bodyPr/>
          <a:lstStyle/>
          <a:p>
            <a:fld id="{8218E49B-E0D4-4763-BFE4-CFE67F57C741}"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160</a:t>
            </a:fld>
            <a:endParaRPr lang="en-US"/>
          </a:p>
        </p:txBody>
      </p:sp>
      <p:pic>
        <p:nvPicPr>
          <p:cNvPr id="7" name="Content Placeholder 6" descr="v12"/>
          <p:cNvPicPr>
            <a:picLocks noGrp="1" noChangeAspect="1"/>
          </p:cNvPicPr>
          <p:nvPr>
            <p:ph idx="1"/>
          </p:nvPr>
        </p:nvPicPr>
        <p:blipFill>
          <a:blip r:embed="rId2"/>
          <a:stretch>
            <a:fillRect/>
          </a:stretch>
        </p:blipFill>
        <p:spPr>
          <a:xfrm>
            <a:off x="838200" y="2299970"/>
            <a:ext cx="10016490" cy="22580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DA12-660C-4112-8C5B-0A459A07F54C}"/>
              </a:ext>
            </a:extLst>
          </p:cNvPr>
          <p:cNvSpPr>
            <a:spLocks noGrp="1"/>
          </p:cNvSpPr>
          <p:nvPr>
            <p:ph type="title"/>
          </p:nvPr>
        </p:nvSpPr>
        <p:spPr/>
        <p:txBody>
          <a:bodyPr/>
          <a:lstStyle/>
          <a:p>
            <a:r>
              <a:rPr lang="en-US" dirty="0"/>
              <a:t>Example:</a:t>
            </a:r>
            <a:endParaRPr lang="en-IN" dirty="0"/>
          </a:p>
        </p:txBody>
      </p:sp>
      <p:pic>
        <p:nvPicPr>
          <p:cNvPr id="8" name="Content Placeholder 7">
            <a:extLst>
              <a:ext uri="{FF2B5EF4-FFF2-40B4-BE49-F238E27FC236}">
                <a16:creationId xmlns:a16="http://schemas.microsoft.com/office/drawing/2014/main" id="{80D2037D-484F-4EBE-8D47-7CE16FE403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2183" y="1690688"/>
            <a:ext cx="7734300" cy="1171575"/>
          </a:xfrm>
        </p:spPr>
      </p:pic>
      <p:sp>
        <p:nvSpPr>
          <p:cNvPr id="4" name="Date Placeholder 3">
            <a:extLst>
              <a:ext uri="{FF2B5EF4-FFF2-40B4-BE49-F238E27FC236}">
                <a16:creationId xmlns:a16="http://schemas.microsoft.com/office/drawing/2014/main" id="{82AB1886-1124-44E7-89CB-852D7AA84AF5}"/>
              </a:ext>
            </a:extLst>
          </p:cNvPr>
          <p:cNvSpPr>
            <a:spLocks noGrp="1"/>
          </p:cNvSpPr>
          <p:nvPr>
            <p:ph type="dt" sz="half" idx="10"/>
          </p:nvPr>
        </p:nvSpPr>
        <p:spPr/>
        <p:txBody>
          <a:bodyPr/>
          <a:lstStyle/>
          <a:p>
            <a:fld id="{C2220FB7-6959-43D9-A998-DAE2D28AE4F1}" type="datetime1">
              <a:rPr lang="en-US" smtClean="0"/>
              <a:t>2/16/2023</a:t>
            </a:fld>
            <a:endParaRPr lang="en-US"/>
          </a:p>
        </p:txBody>
      </p:sp>
      <p:sp>
        <p:nvSpPr>
          <p:cNvPr id="5" name="Footer Placeholder 4">
            <a:extLst>
              <a:ext uri="{FF2B5EF4-FFF2-40B4-BE49-F238E27FC236}">
                <a16:creationId xmlns:a16="http://schemas.microsoft.com/office/drawing/2014/main" id="{EF49A181-A914-4F66-8C36-3DD079653542}"/>
              </a:ext>
            </a:extLst>
          </p:cNvPr>
          <p:cNvSpPr>
            <a:spLocks noGrp="1"/>
          </p:cNvSpPr>
          <p:nvPr>
            <p:ph type="ftr" sz="quarter" idx="11"/>
          </p:nvPr>
        </p:nvSpPr>
        <p:spPr/>
        <p:txBody>
          <a:bodyPr/>
          <a:lstStyle/>
          <a:p>
            <a:r>
              <a:rPr lang="it-IT"/>
              <a:t>Dr Mukti Padhya : AI @M.Tech_CS 2023</a:t>
            </a:r>
            <a:endParaRPr lang="en-US"/>
          </a:p>
        </p:txBody>
      </p:sp>
      <p:sp>
        <p:nvSpPr>
          <p:cNvPr id="6" name="Slide Number Placeholder 5">
            <a:extLst>
              <a:ext uri="{FF2B5EF4-FFF2-40B4-BE49-F238E27FC236}">
                <a16:creationId xmlns:a16="http://schemas.microsoft.com/office/drawing/2014/main" id="{DE887A4A-84FA-4C9B-B743-07B6B0B15FE8}"/>
              </a:ext>
            </a:extLst>
          </p:cNvPr>
          <p:cNvSpPr>
            <a:spLocks noGrp="1"/>
          </p:cNvSpPr>
          <p:nvPr>
            <p:ph type="sldNum" sz="quarter" idx="12"/>
          </p:nvPr>
        </p:nvSpPr>
        <p:spPr/>
        <p:txBody>
          <a:bodyPr/>
          <a:lstStyle/>
          <a:p>
            <a:fld id="{9B618960-8005-486C-9A75-10CB2AAC16F9}" type="slidenum">
              <a:rPr lang="en-US" smtClean="0"/>
              <a:t>161</a:t>
            </a:fld>
            <a:endParaRPr lang="en-US"/>
          </a:p>
        </p:txBody>
      </p:sp>
    </p:spTree>
    <p:extLst>
      <p:ext uri="{BB962C8B-B14F-4D97-AF65-F5344CB8AC3E}">
        <p14:creationId xmlns:p14="http://schemas.microsoft.com/office/powerpoint/2010/main" val="314575098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DA12-660C-4112-8C5B-0A459A07F54C}"/>
              </a:ext>
            </a:extLst>
          </p:cNvPr>
          <p:cNvSpPr>
            <a:spLocks noGrp="1"/>
          </p:cNvSpPr>
          <p:nvPr>
            <p:ph type="title"/>
          </p:nvPr>
        </p:nvSpPr>
        <p:spPr/>
        <p:txBody>
          <a:bodyPr/>
          <a:lstStyle/>
          <a:p>
            <a:r>
              <a:rPr lang="en-US" dirty="0"/>
              <a:t>Example:</a:t>
            </a:r>
            <a:endParaRPr lang="en-IN" dirty="0"/>
          </a:p>
        </p:txBody>
      </p:sp>
      <p:pic>
        <p:nvPicPr>
          <p:cNvPr id="8" name="Content Placeholder 7">
            <a:extLst>
              <a:ext uri="{FF2B5EF4-FFF2-40B4-BE49-F238E27FC236}">
                <a16:creationId xmlns:a16="http://schemas.microsoft.com/office/drawing/2014/main" id="{80D2037D-484F-4EBE-8D47-7CE16FE403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2183" y="1690688"/>
            <a:ext cx="7734300" cy="1171575"/>
          </a:xfrm>
        </p:spPr>
      </p:pic>
      <p:sp>
        <p:nvSpPr>
          <p:cNvPr id="4" name="Date Placeholder 3">
            <a:extLst>
              <a:ext uri="{FF2B5EF4-FFF2-40B4-BE49-F238E27FC236}">
                <a16:creationId xmlns:a16="http://schemas.microsoft.com/office/drawing/2014/main" id="{82AB1886-1124-44E7-89CB-852D7AA84AF5}"/>
              </a:ext>
            </a:extLst>
          </p:cNvPr>
          <p:cNvSpPr>
            <a:spLocks noGrp="1"/>
          </p:cNvSpPr>
          <p:nvPr>
            <p:ph type="dt" sz="half" idx="10"/>
          </p:nvPr>
        </p:nvSpPr>
        <p:spPr/>
        <p:txBody>
          <a:bodyPr/>
          <a:lstStyle/>
          <a:p>
            <a:fld id="{C2220FB7-6959-43D9-A998-DAE2D28AE4F1}" type="datetime1">
              <a:rPr lang="en-US" smtClean="0"/>
              <a:t>2/16/2023</a:t>
            </a:fld>
            <a:endParaRPr lang="en-US"/>
          </a:p>
        </p:txBody>
      </p:sp>
      <p:sp>
        <p:nvSpPr>
          <p:cNvPr id="5" name="Footer Placeholder 4">
            <a:extLst>
              <a:ext uri="{FF2B5EF4-FFF2-40B4-BE49-F238E27FC236}">
                <a16:creationId xmlns:a16="http://schemas.microsoft.com/office/drawing/2014/main" id="{EF49A181-A914-4F66-8C36-3DD079653542}"/>
              </a:ext>
            </a:extLst>
          </p:cNvPr>
          <p:cNvSpPr>
            <a:spLocks noGrp="1"/>
          </p:cNvSpPr>
          <p:nvPr>
            <p:ph type="ftr" sz="quarter" idx="11"/>
          </p:nvPr>
        </p:nvSpPr>
        <p:spPr/>
        <p:txBody>
          <a:bodyPr/>
          <a:lstStyle/>
          <a:p>
            <a:r>
              <a:rPr lang="it-IT"/>
              <a:t>Dr Mukti Padhya : AI @M.Tech_CS 2023</a:t>
            </a:r>
            <a:endParaRPr lang="en-US"/>
          </a:p>
        </p:txBody>
      </p:sp>
      <p:sp>
        <p:nvSpPr>
          <p:cNvPr id="6" name="Slide Number Placeholder 5">
            <a:extLst>
              <a:ext uri="{FF2B5EF4-FFF2-40B4-BE49-F238E27FC236}">
                <a16:creationId xmlns:a16="http://schemas.microsoft.com/office/drawing/2014/main" id="{DE887A4A-84FA-4C9B-B743-07B6B0B15FE8}"/>
              </a:ext>
            </a:extLst>
          </p:cNvPr>
          <p:cNvSpPr>
            <a:spLocks noGrp="1"/>
          </p:cNvSpPr>
          <p:nvPr>
            <p:ph type="sldNum" sz="quarter" idx="12"/>
          </p:nvPr>
        </p:nvSpPr>
        <p:spPr/>
        <p:txBody>
          <a:bodyPr/>
          <a:lstStyle/>
          <a:p>
            <a:fld id="{9B618960-8005-486C-9A75-10CB2AAC16F9}" type="slidenum">
              <a:rPr lang="en-US" smtClean="0"/>
              <a:t>162</a:t>
            </a:fld>
            <a:endParaRPr lang="en-US"/>
          </a:p>
        </p:txBody>
      </p:sp>
      <p:pic>
        <p:nvPicPr>
          <p:cNvPr id="7" name="Picture 6">
            <a:extLst>
              <a:ext uri="{FF2B5EF4-FFF2-40B4-BE49-F238E27FC236}">
                <a16:creationId xmlns:a16="http://schemas.microsoft.com/office/drawing/2014/main" id="{65AA87A5-9C3F-4227-98DE-66834DAE7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167" y="3190081"/>
            <a:ext cx="7848600" cy="1419225"/>
          </a:xfrm>
          <a:prstGeom prst="rect">
            <a:avLst/>
          </a:prstGeom>
        </p:spPr>
      </p:pic>
    </p:spTree>
    <p:extLst>
      <p:ext uri="{BB962C8B-B14F-4D97-AF65-F5344CB8AC3E}">
        <p14:creationId xmlns:p14="http://schemas.microsoft.com/office/powerpoint/2010/main" val="301703063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EA3AB-84BD-4B92-872A-AE22C0A42E3C}"/>
              </a:ext>
            </a:extLst>
          </p:cNvPr>
          <p:cNvSpPr>
            <a:spLocks noGrp="1"/>
          </p:cNvSpPr>
          <p:nvPr>
            <p:ph type="title"/>
          </p:nvPr>
        </p:nvSpPr>
        <p:spPr/>
        <p:txBody>
          <a:bodyPr/>
          <a:lstStyle/>
          <a:p>
            <a:r>
              <a:rPr lang="en-US" dirty="0"/>
              <a:t>Example:</a:t>
            </a:r>
            <a:endParaRPr lang="en-IN" dirty="0"/>
          </a:p>
        </p:txBody>
      </p:sp>
      <p:pic>
        <p:nvPicPr>
          <p:cNvPr id="8" name="Content Placeholder 7">
            <a:extLst>
              <a:ext uri="{FF2B5EF4-FFF2-40B4-BE49-F238E27FC236}">
                <a16:creationId xmlns:a16="http://schemas.microsoft.com/office/drawing/2014/main" id="{2A72594C-1F87-428D-8D05-41EF11A614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5516" y="1780910"/>
            <a:ext cx="3009900" cy="1409700"/>
          </a:xfrm>
        </p:spPr>
      </p:pic>
      <p:sp>
        <p:nvSpPr>
          <p:cNvPr id="4" name="Date Placeholder 3">
            <a:extLst>
              <a:ext uri="{FF2B5EF4-FFF2-40B4-BE49-F238E27FC236}">
                <a16:creationId xmlns:a16="http://schemas.microsoft.com/office/drawing/2014/main" id="{DBB91225-1F5D-4212-A6B8-4F92B80E9F54}"/>
              </a:ext>
            </a:extLst>
          </p:cNvPr>
          <p:cNvSpPr>
            <a:spLocks noGrp="1"/>
          </p:cNvSpPr>
          <p:nvPr>
            <p:ph type="dt" sz="half" idx="10"/>
          </p:nvPr>
        </p:nvSpPr>
        <p:spPr/>
        <p:txBody>
          <a:bodyPr/>
          <a:lstStyle/>
          <a:p>
            <a:fld id="{C2220FB7-6959-43D9-A998-DAE2D28AE4F1}" type="datetime1">
              <a:rPr lang="en-US" smtClean="0"/>
              <a:t>2/16/2023</a:t>
            </a:fld>
            <a:endParaRPr lang="en-US"/>
          </a:p>
        </p:txBody>
      </p:sp>
      <p:sp>
        <p:nvSpPr>
          <p:cNvPr id="5" name="Footer Placeholder 4">
            <a:extLst>
              <a:ext uri="{FF2B5EF4-FFF2-40B4-BE49-F238E27FC236}">
                <a16:creationId xmlns:a16="http://schemas.microsoft.com/office/drawing/2014/main" id="{9A8824FB-4BDC-4549-8A17-F44EDAD9875F}"/>
              </a:ext>
            </a:extLst>
          </p:cNvPr>
          <p:cNvSpPr>
            <a:spLocks noGrp="1"/>
          </p:cNvSpPr>
          <p:nvPr>
            <p:ph type="ftr" sz="quarter" idx="11"/>
          </p:nvPr>
        </p:nvSpPr>
        <p:spPr/>
        <p:txBody>
          <a:bodyPr/>
          <a:lstStyle/>
          <a:p>
            <a:r>
              <a:rPr lang="it-IT"/>
              <a:t>Dr Mukti Padhya : AI @M.Tech_CS 2023</a:t>
            </a:r>
            <a:endParaRPr lang="en-US"/>
          </a:p>
        </p:txBody>
      </p:sp>
      <p:sp>
        <p:nvSpPr>
          <p:cNvPr id="6" name="Slide Number Placeholder 5">
            <a:extLst>
              <a:ext uri="{FF2B5EF4-FFF2-40B4-BE49-F238E27FC236}">
                <a16:creationId xmlns:a16="http://schemas.microsoft.com/office/drawing/2014/main" id="{CCD1D731-0250-4C6C-9E71-F6D5D158AC4A}"/>
              </a:ext>
            </a:extLst>
          </p:cNvPr>
          <p:cNvSpPr>
            <a:spLocks noGrp="1"/>
          </p:cNvSpPr>
          <p:nvPr>
            <p:ph type="sldNum" sz="quarter" idx="12"/>
          </p:nvPr>
        </p:nvSpPr>
        <p:spPr/>
        <p:txBody>
          <a:bodyPr/>
          <a:lstStyle/>
          <a:p>
            <a:fld id="{9B618960-8005-486C-9A75-10CB2AAC16F9}" type="slidenum">
              <a:rPr lang="en-US" smtClean="0"/>
              <a:t>163</a:t>
            </a:fld>
            <a:endParaRPr lang="en-US"/>
          </a:p>
        </p:txBody>
      </p:sp>
      <p:pic>
        <p:nvPicPr>
          <p:cNvPr id="10" name="Picture 9">
            <a:extLst>
              <a:ext uri="{FF2B5EF4-FFF2-40B4-BE49-F238E27FC236}">
                <a16:creationId xmlns:a16="http://schemas.microsoft.com/office/drawing/2014/main" id="{F2B2B595-1A8D-41AB-A1C4-56E223383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3667391"/>
            <a:ext cx="8115300" cy="1819275"/>
          </a:xfrm>
          <a:prstGeom prst="rect">
            <a:avLst/>
          </a:prstGeom>
        </p:spPr>
      </p:pic>
    </p:spTree>
    <p:extLst>
      <p:ext uri="{BB962C8B-B14F-4D97-AF65-F5344CB8AC3E}">
        <p14:creationId xmlns:p14="http://schemas.microsoft.com/office/powerpoint/2010/main" val="191286452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4" name="Date Placeholder 3"/>
          <p:cNvSpPr>
            <a:spLocks noGrp="1"/>
          </p:cNvSpPr>
          <p:nvPr>
            <p:ph type="dt" sz="half" idx="10"/>
          </p:nvPr>
        </p:nvSpPr>
        <p:spPr/>
        <p:txBody>
          <a:bodyPr/>
          <a:lstStyle/>
          <a:p>
            <a:fld id="{63A1C593-65D0-4073-BCC9-577B9352EA97}" type="datetime1">
              <a:rPr lang="en-US" smtClean="0"/>
              <a:t>2/16/2023</a:t>
            </a:fld>
            <a:endParaRPr lang="en-US"/>
          </a:p>
        </p:txBody>
      </p:sp>
      <p:sp>
        <p:nvSpPr>
          <p:cNvPr id="5" name="Footer Placeholder 4"/>
          <p:cNvSpPr>
            <a:spLocks noGrp="1"/>
          </p:cNvSpPr>
          <p:nvPr>
            <p:ph type="ftr" sz="quarter" idx="11"/>
          </p:nvPr>
        </p:nvSpPr>
        <p:spPr/>
        <p:txBody>
          <a:bodyPr/>
          <a:lstStyle/>
          <a:p>
            <a:r>
              <a:rPr lang="en-US"/>
              <a:t>Dr Mukti Padhya : AI @MSc_DFIS 2022</a:t>
            </a:r>
          </a:p>
        </p:txBody>
      </p:sp>
      <p:sp>
        <p:nvSpPr>
          <p:cNvPr id="6" name="Slide Number Placeholder 5"/>
          <p:cNvSpPr>
            <a:spLocks noGrp="1"/>
          </p:cNvSpPr>
          <p:nvPr>
            <p:ph type="sldNum" sz="quarter" idx="12"/>
          </p:nvPr>
        </p:nvSpPr>
        <p:spPr/>
        <p:txBody>
          <a:bodyPr/>
          <a:lstStyle/>
          <a:p>
            <a:fld id="{9B618960-8005-486C-9A75-10CB2AAC16F9}" type="slidenum">
              <a:rPr lang="en-US" smtClean="0"/>
              <a:t>164</a:t>
            </a:fld>
            <a:endParaRPr lang="en-US"/>
          </a:p>
        </p:txBody>
      </p:sp>
      <p:pic>
        <p:nvPicPr>
          <p:cNvPr id="8" name="Content Placeholder 7" descr="Mat9"/>
          <p:cNvPicPr>
            <a:picLocks noGrp="1" noChangeAspect="1"/>
          </p:cNvPicPr>
          <p:nvPr>
            <p:ph sz="half" idx="2"/>
          </p:nvPr>
        </p:nvPicPr>
        <p:blipFill>
          <a:blip r:embed="rId2"/>
          <a:stretch>
            <a:fillRect/>
          </a:stretch>
        </p:blipFill>
        <p:spPr>
          <a:xfrm>
            <a:off x="4857750" y="110490"/>
            <a:ext cx="4826000" cy="6059170"/>
          </a:xfrm>
          <a:prstGeom prst="rect">
            <a:avLst/>
          </a:prstGeom>
        </p:spPr>
      </p:pic>
      <p:pic>
        <p:nvPicPr>
          <p:cNvPr id="9" name="Content Placeholder 8" descr="Mat 7"/>
          <p:cNvPicPr>
            <a:picLocks noGrp="1" noChangeAspect="1"/>
          </p:cNvPicPr>
          <p:nvPr>
            <p:ph idx="1"/>
          </p:nvPr>
        </p:nvPicPr>
        <p:blipFill>
          <a:blip r:embed="rId3"/>
          <a:stretch>
            <a:fillRect/>
          </a:stretch>
        </p:blipFill>
        <p:spPr>
          <a:xfrm>
            <a:off x="0" y="1691005"/>
            <a:ext cx="4723765" cy="24028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104010B-190D-4F05-8356-F928E4549655}"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165</a:t>
            </a:fld>
            <a:endParaRPr lang="en-US"/>
          </a:p>
        </p:txBody>
      </p:sp>
      <p:pic>
        <p:nvPicPr>
          <p:cNvPr id="8" name="Content Placeholder 7" descr="PR0"/>
          <p:cNvPicPr>
            <a:picLocks noGrp="1" noChangeAspect="1"/>
          </p:cNvPicPr>
          <p:nvPr>
            <p:ph idx="1"/>
          </p:nvPr>
        </p:nvPicPr>
        <p:blipFill>
          <a:blip r:embed="rId2"/>
          <a:stretch>
            <a:fillRect/>
          </a:stretch>
        </p:blipFill>
        <p:spPr>
          <a:xfrm>
            <a:off x="241935" y="116840"/>
            <a:ext cx="11949430" cy="589724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 is Probability?</a:t>
            </a:r>
          </a:p>
        </p:txBody>
      </p:sp>
      <p:sp>
        <p:nvSpPr>
          <p:cNvPr id="4" name="Date Placeholder 3"/>
          <p:cNvSpPr>
            <a:spLocks noGrp="1"/>
          </p:cNvSpPr>
          <p:nvPr>
            <p:ph type="dt" sz="half" idx="10"/>
          </p:nvPr>
        </p:nvSpPr>
        <p:spPr/>
        <p:txBody>
          <a:bodyPr/>
          <a:lstStyle/>
          <a:p>
            <a:fld id="{CC7EA999-F569-40EB-9F24-4FF097F1D5A7}"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166</a:t>
            </a:fld>
            <a:endParaRPr lang="en-US"/>
          </a:p>
        </p:txBody>
      </p:sp>
      <p:pic>
        <p:nvPicPr>
          <p:cNvPr id="10" name="Content Placeholder 9" descr="PR1"/>
          <p:cNvPicPr>
            <a:picLocks noGrp="1" noChangeAspect="1"/>
          </p:cNvPicPr>
          <p:nvPr>
            <p:ph sz="half" idx="2"/>
          </p:nvPr>
        </p:nvPicPr>
        <p:blipFill>
          <a:blip r:embed="rId2"/>
          <a:stretch>
            <a:fillRect/>
          </a:stretch>
        </p:blipFill>
        <p:spPr>
          <a:xfrm>
            <a:off x="701040" y="1685925"/>
            <a:ext cx="10930255" cy="42773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 Use Cases</a:t>
            </a:r>
          </a:p>
        </p:txBody>
      </p:sp>
      <p:sp>
        <p:nvSpPr>
          <p:cNvPr id="5" name="Date Placeholder 4"/>
          <p:cNvSpPr>
            <a:spLocks noGrp="1"/>
          </p:cNvSpPr>
          <p:nvPr>
            <p:ph type="dt" sz="half" idx="10"/>
          </p:nvPr>
        </p:nvSpPr>
        <p:spPr/>
        <p:txBody>
          <a:bodyPr/>
          <a:lstStyle/>
          <a:p>
            <a:fld id="{9A73554B-680C-493F-A7D6-429C612F48A0}"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167</a:t>
            </a:fld>
            <a:endParaRPr lang="en-US"/>
          </a:p>
        </p:txBody>
      </p:sp>
      <p:pic>
        <p:nvPicPr>
          <p:cNvPr id="8" name="Content Placeholder 7" descr="PR8"/>
          <p:cNvPicPr>
            <a:picLocks noGrp="1" noChangeAspect="1"/>
          </p:cNvPicPr>
          <p:nvPr>
            <p:ph idx="1"/>
          </p:nvPr>
        </p:nvPicPr>
        <p:blipFill>
          <a:blip r:embed="rId2"/>
          <a:stretch>
            <a:fillRect/>
          </a:stretch>
        </p:blipFill>
        <p:spPr>
          <a:xfrm>
            <a:off x="1066800" y="2026920"/>
            <a:ext cx="10233660" cy="401764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88AF-442E-49CB-B674-338BB574E80A}"/>
              </a:ext>
            </a:extLst>
          </p:cNvPr>
          <p:cNvSpPr>
            <a:spLocks noGrp="1"/>
          </p:cNvSpPr>
          <p:nvPr>
            <p:ph type="title"/>
          </p:nvPr>
        </p:nvSpPr>
        <p:spPr/>
        <p:txBody>
          <a:bodyPr/>
          <a:lstStyle/>
          <a:p>
            <a:r>
              <a:rPr lang="en-US" dirty="0"/>
              <a:t>Probability : Use Cases</a:t>
            </a:r>
            <a:endParaRPr lang="en-IN" dirty="0"/>
          </a:p>
        </p:txBody>
      </p:sp>
      <p:pic>
        <p:nvPicPr>
          <p:cNvPr id="8" name="Content Placeholder 7">
            <a:extLst>
              <a:ext uri="{FF2B5EF4-FFF2-40B4-BE49-F238E27FC236}">
                <a16:creationId xmlns:a16="http://schemas.microsoft.com/office/drawing/2014/main" id="{F67F6A4D-EA30-4E12-8282-D1616F53E7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150" y="2410619"/>
            <a:ext cx="9791700" cy="3181350"/>
          </a:xfrm>
        </p:spPr>
      </p:pic>
      <p:sp>
        <p:nvSpPr>
          <p:cNvPr id="4" name="Date Placeholder 3">
            <a:extLst>
              <a:ext uri="{FF2B5EF4-FFF2-40B4-BE49-F238E27FC236}">
                <a16:creationId xmlns:a16="http://schemas.microsoft.com/office/drawing/2014/main" id="{2C58126C-4A8F-4FBD-92E6-1A4E4A3DEFF6}"/>
              </a:ext>
            </a:extLst>
          </p:cNvPr>
          <p:cNvSpPr>
            <a:spLocks noGrp="1"/>
          </p:cNvSpPr>
          <p:nvPr>
            <p:ph type="dt" sz="half" idx="10"/>
          </p:nvPr>
        </p:nvSpPr>
        <p:spPr/>
        <p:txBody>
          <a:bodyPr/>
          <a:lstStyle/>
          <a:p>
            <a:fld id="{C2220FB7-6959-43D9-A998-DAE2D28AE4F1}" type="datetime1">
              <a:rPr lang="en-US" smtClean="0"/>
              <a:t>2/16/2023</a:t>
            </a:fld>
            <a:endParaRPr lang="en-US"/>
          </a:p>
        </p:txBody>
      </p:sp>
      <p:sp>
        <p:nvSpPr>
          <p:cNvPr id="5" name="Footer Placeholder 4">
            <a:extLst>
              <a:ext uri="{FF2B5EF4-FFF2-40B4-BE49-F238E27FC236}">
                <a16:creationId xmlns:a16="http://schemas.microsoft.com/office/drawing/2014/main" id="{15E6FC85-E96D-460D-ACAE-A1C6C1E04F32}"/>
              </a:ext>
            </a:extLst>
          </p:cNvPr>
          <p:cNvSpPr>
            <a:spLocks noGrp="1"/>
          </p:cNvSpPr>
          <p:nvPr>
            <p:ph type="ftr" sz="quarter" idx="11"/>
          </p:nvPr>
        </p:nvSpPr>
        <p:spPr/>
        <p:txBody>
          <a:bodyPr/>
          <a:lstStyle/>
          <a:p>
            <a:r>
              <a:rPr lang="it-IT"/>
              <a:t>Dr Mukti Padhya : AI @M.Tech_CS 2023</a:t>
            </a:r>
            <a:endParaRPr lang="en-US"/>
          </a:p>
        </p:txBody>
      </p:sp>
      <p:sp>
        <p:nvSpPr>
          <p:cNvPr id="6" name="Slide Number Placeholder 5">
            <a:extLst>
              <a:ext uri="{FF2B5EF4-FFF2-40B4-BE49-F238E27FC236}">
                <a16:creationId xmlns:a16="http://schemas.microsoft.com/office/drawing/2014/main" id="{9C1DF2B8-07E1-4469-B7A4-CB17E4A80197}"/>
              </a:ext>
            </a:extLst>
          </p:cNvPr>
          <p:cNvSpPr>
            <a:spLocks noGrp="1"/>
          </p:cNvSpPr>
          <p:nvPr>
            <p:ph type="sldNum" sz="quarter" idx="12"/>
          </p:nvPr>
        </p:nvSpPr>
        <p:spPr/>
        <p:txBody>
          <a:bodyPr/>
          <a:lstStyle/>
          <a:p>
            <a:fld id="{9B618960-8005-486C-9A75-10CB2AAC16F9}" type="slidenum">
              <a:rPr lang="en-US" smtClean="0"/>
              <a:t>168</a:t>
            </a:fld>
            <a:endParaRPr lang="en-US"/>
          </a:p>
        </p:txBody>
      </p:sp>
    </p:spTree>
    <p:extLst>
      <p:ext uri="{BB962C8B-B14F-4D97-AF65-F5344CB8AC3E}">
        <p14:creationId xmlns:p14="http://schemas.microsoft.com/office/powerpoint/2010/main" val="105746873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 Use Cases</a:t>
            </a:r>
          </a:p>
        </p:txBody>
      </p:sp>
      <p:sp>
        <p:nvSpPr>
          <p:cNvPr id="5" name="Date Placeholder 4"/>
          <p:cNvSpPr>
            <a:spLocks noGrp="1"/>
          </p:cNvSpPr>
          <p:nvPr>
            <p:ph type="dt" sz="half" idx="10"/>
          </p:nvPr>
        </p:nvSpPr>
        <p:spPr/>
        <p:txBody>
          <a:bodyPr/>
          <a:lstStyle/>
          <a:p>
            <a:fld id="{FA4246D4-C619-4F6A-B65F-434353D49593}"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169</a:t>
            </a:fld>
            <a:endParaRPr lang="en-US"/>
          </a:p>
        </p:txBody>
      </p:sp>
      <p:pic>
        <p:nvPicPr>
          <p:cNvPr id="4" name="Content Placeholder 3" descr="pr9"/>
          <p:cNvPicPr>
            <a:picLocks noGrp="1" noChangeAspect="1"/>
          </p:cNvPicPr>
          <p:nvPr>
            <p:ph idx="1"/>
          </p:nvPr>
        </p:nvPicPr>
        <p:blipFill>
          <a:blip r:embed="rId2"/>
          <a:stretch>
            <a:fillRect/>
          </a:stretch>
        </p:blipFill>
        <p:spPr>
          <a:xfrm>
            <a:off x="668020" y="2095500"/>
            <a:ext cx="11291570" cy="401002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1ac48a8bd16_1_49"/>
          <p:cNvSpPr txBox="1">
            <a:spLocks noGrp="1"/>
          </p:cNvSpPr>
          <p:nvPr>
            <p:ph type="title"/>
          </p:nvPr>
        </p:nvSpPr>
        <p:spPr>
          <a:xfrm>
            <a:off x="2519070" y="1126933"/>
            <a:ext cx="6724800" cy="602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a:t>Robotics: Home Automation System</a:t>
            </a:r>
            <a:endParaRPr/>
          </a:p>
        </p:txBody>
      </p:sp>
      <p:pic>
        <p:nvPicPr>
          <p:cNvPr id="379" name="Google Shape;379;g1ac48a8bd16_1_49" descr="Image result for home robots"/>
          <p:cNvPicPr preferRelativeResize="0"/>
          <p:nvPr/>
        </p:nvPicPr>
        <p:blipFill rotWithShape="1">
          <a:blip r:embed="rId3">
            <a:alphaModFix/>
          </a:blip>
          <a:srcRect/>
          <a:stretch/>
        </p:blipFill>
        <p:spPr>
          <a:xfrm>
            <a:off x="2061308" y="1823226"/>
            <a:ext cx="7640317" cy="4297680"/>
          </a:xfrm>
          <a:prstGeom prst="rect">
            <a:avLst/>
          </a:prstGeom>
          <a:noFill/>
          <a:ln w="9525" cap="flat" cmpd="sng">
            <a:solidFill>
              <a:srgbClr val="212121"/>
            </a:solidFill>
            <a:prstDash val="solid"/>
            <a:round/>
            <a:headEnd type="none" w="sm" len="sm"/>
            <a:tailEnd type="none" w="sm" len="sm"/>
          </a:ln>
        </p:spPr>
      </p:pic>
      <p:sp>
        <p:nvSpPr>
          <p:cNvPr id="2" name="Date Placeholder 1">
            <a:extLst>
              <a:ext uri="{FF2B5EF4-FFF2-40B4-BE49-F238E27FC236}">
                <a16:creationId xmlns:a16="http://schemas.microsoft.com/office/drawing/2014/main" id="{4049FEB0-3124-46F8-BE38-F9EA9F9791B2}"/>
              </a:ext>
            </a:extLst>
          </p:cNvPr>
          <p:cNvSpPr>
            <a:spLocks noGrp="1"/>
          </p:cNvSpPr>
          <p:nvPr>
            <p:ph type="dt" sz="half" idx="10"/>
          </p:nvPr>
        </p:nvSpPr>
        <p:spPr/>
        <p:txBody>
          <a:bodyPr/>
          <a:lstStyle/>
          <a:p>
            <a:fld id="{9257471F-2FE8-42FD-ABED-798FD0E05CCF}" type="datetime1">
              <a:rPr lang="en-US" smtClean="0"/>
              <a:t>2/16/2023</a:t>
            </a:fld>
            <a:endParaRPr lang="en-US"/>
          </a:p>
        </p:txBody>
      </p:sp>
      <p:sp>
        <p:nvSpPr>
          <p:cNvPr id="3" name="Footer Placeholder 2">
            <a:extLst>
              <a:ext uri="{FF2B5EF4-FFF2-40B4-BE49-F238E27FC236}">
                <a16:creationId xmlns:a16="http://schemas.microsoft.com/office/drawing/2014/main" id="{F6E21BDE-5E19-4708-881B-1DD79A8CE9CA}"/>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F8990089-E0B7-42AF-9A36-D66E5CB7CF74}"/>
              </a:ext>
            </a:extLst>
          </p:cNvPr>
          <p:cNvSpPr>
            <a:spLocks noGrp="1"/>
          </p:cNvSpPr>
          <p:nvPr>
            <p:ph type="sldNum" sz="quarter" idx="12"/>
          </p:nvPr>
        </p:nvSpPr>
        <p:spPr/>
        <p:txBody>
          <a:bodyPr/>
          <a:lstStyle/>
          <a:p>
            <a:fld id="{9B618960-8005-486C-9A75-10CB2AAC16F9}" type="slidenum">
              <a:rPr lang="en-US" smtClean="0"/>
              <a:t>17</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sym typeface="+mn-ea"/>
              </a:rPr>
              <a:t>Probability Terminology</a:t>
            </a:r>
            <a:endParaRPr lang="en-US"/>
          </a:p>
        </p:txBody>
      </p:sp>
      <p:sp>
        <p:nvSpPr>
          <p:cNvPr id="4" name="Date Placeholder 3"/>
          <p:cNvSpPr>
            <a:spLocks noGrp="1"/>
          </p:cNvSpPr>
          <p:nvPr>
            <p:ph type="dt" sz="half" idx="10"/>
          </p:nvPr>
        </p:nvSpPr>
        <p:spPr/>
        <p:txBody>
          <a:bodyPr/>
          <a:lstStyle/>
          <a:p>
            <a:fld id="{0D58A387-56A5-4D27-937F-E94056FFF19A}"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170</a:t>
            </a:fld>
            <a:endParaRPr lang="en-US"/>
          </a:p>
        </p:txBody>
      </p:sp>
      <p:pic>
        <p:nvPicPr>
          <p:cNvPr id="3" name="Content Placeholder 2" descr="PR2"/>
          <p:cNvPicPr>
            <a:picLocks noGrp="1" noChangeAspect="1"/>
          </p:cNvPicPr>
          <p:nvPr>
            <p:ph sz="half" idx="2"/>
          </p:nvPr>
        </p:nvPicPr>
        <p:blipFill>
          <a:blip r:embed="rId2"/>
          <a:stretch>
            <a:fillRect/>
          </a:stretch>
        </p:blipFill>
        <p:spPr>
          <a:xfrm>
            <a:off x="1923415" y="1690370"/>
            <a:ext cx="10243185" cy="4456430"/>
          </a:xfrm>
          <a:prstGeom prst="rect">
            <a:avLst/>
          </a:prstGeom>
        </p:spPr>
      </p:pic>
    </p:spTree>
    <p:extLst>
      <p:ext uri="{BB962C8B-B14F-4D97-AF65-F5344CB8AC3E}">
        <p14:creationId xmlns:p14="http://schemas.microsoft.com/office/powerpoint/2010/main" val="60032013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sym typeface="+mn-ea"/>
              </a:rPr>
              <a:t>Probability Terminology</a:t>
            </a:r>
            <a:endParaRPr lang="en-US"/>
          </a:p>
        </p:txBody>
      </p:sp>
      <p:sp>
        <p:nvSpPr>
          <p:cNvPr id="4" name="Date Placeholder 3"/>
          <p:cNvSpPr>
            <a:spLocks noGrp="1"/>
          </p:cNvSpPr>
          <p:nvPr>
            <p:ph type="dt" sz="half" idx="10"/>
          </p:nvPr>
        </p:nvSpPr>
        <p:spPr/>
        <p:txBody>
          <a:bodyPr/>
          <a:lstStyle/>
          <a:p>
            <a:fld id="{0D58A387-56A5-4D27-937F-E94056FFF19A}"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171</a:t>
            </a:fld>
            <a:endParaRPr lang="en-US"/>
          </a:p>
        </p:txBody>
      </p:sp>
      <p:pic>
        <p:nvPicPr>
          <p:cNvPr id="10" name="Content Placeholder 9">
            <a:extLst>
              <a:ext uri="{FF2B5EF4-FFF2-40B4-BE49-F238E27FC236}">
                <a16:creationId xmlns:a16="http://schemas.microsoft.com/office/drawing/2014/main" id="{C272A003-51D7-49F9-9C6C-0FC7B53A56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971799" y="1744848"/>
            <a:ext cx="6810779" cy="4427352"/>
          </a:xfrm>
        </p:spPr>
      </p:pic>
    </p:spTree>
    <p:extLst>
      <p:ext uri="{BB962C8B-B14F-4D97-AF65-F5344CB8AC3E}">
        <p14:creationId xmlns:p14="http://schemas.microsoft.com/office/powerpoint/2010/main" val="255931928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51933" y="136525"/>
            <a:ext cx="10515600" cy="1325563"/>
          </a:xfrm>
        </p:spPr>
        <p:txBody>
          <a:bodyPr/>
          <a:lstStyle/>
          <a:p>
            <a:r>
              <a:rPr lang="en-US" dirty="0">
                <a:sym typeface="+mn-ea"/>
              </a:rPr>
              <a:t>Probability Terminology</a:t>
            </a:r>
            <a:endParaRPr lang="en-US" dirty="0"/>
          </a:p>
        </p:txBody>
      </p:sp>
      <p:sp>
        <p:nvSpPr>
          <p:cNvPr id="4" name="Date Placeholder 3"/>
          <p:cNvSpPr>
            <a:spLocks noGrp="1"/>
          </p:cNvSpPr>
          <p:nvPr>
            <p:ph type="dt" sz="half" idx="10"/>
          </p:nvPr>
        </p:nvSpPr>
        <p:spPr/>
        <p:txBody>
          <a:bodyPr/>
          <a:lstStyle/>
          <a:p>
            <a:fld id="{0D58A387-56A5-4D27-937F-E94056FFF19A}"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172</a:t>
            </a:fld>
            <a:endParaRPr lang="en-US"/>
          </a:p>
        </p:txBody>
      </p:sp>
      <p:pic>
        <p:nvPicPr>
          <p:cNvPr id="14" name="Content Placeholder 13">
            <a:extLst>
              <a:ext uri="{FF2B5EF4-FFF2-40B4-BE49-F238E27FC236}">
                <a16:creationId xmlns:a16="http://schemas.microsoft.com/office/drawing/2014/main" id="{6B76F794-F878-476D-9B03-5B64D7F6F0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175000" y="4413478"/>
            <a:ext cx="5181600" cy="1572347"/>
          </a:xfrm>
        </p:spPr>
      </p:pic>
      <p:pic>
        <p:nvPicPr>
          <p:cNvPr id="16" name="Picture 15">
            <a:extLst>
              <a:ext uri="{FF2B5EF4-FFF2-40B4-BE49-F238E27FC236}">
                <a16:creationId xmlns:a16="http://schemas.microsoft.com/office/drawing/2014/main" id="{8581EA82-3721-4940-91AF-5D4602F10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204" y="1267199"/>
            <a:ext cx="6401329" cy="3030379"/>
          </a:xfrm>
          <a:prstGeom prst="rect">
            <a:avLst/>
          </a:prstGeom>
        </p:spPr>
      </p:pic>
    </p:spTree>
    <p:extLst>
      <p:ext uri="{BB962C8B-B14F-4D97-AF65-F5344CB8AC3E}">
        <p14:creationId xmlns:p14="http://schemas.microsoft.com/office/powerpoint/2010/main" val="2942168099"/>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sym typeface="+mn-ea"/>
              </a:rPr>
              <a:t>Probability Terminology</a:t>
            </a:r>
            <a:endParaRPr lang="en-US"/>
          </a:p>
        </p:txBody>
      </p:sp>
      <p:sp>
        <p:nvSpPr>
          <p:cNvPr id="4" name="Date Placeholder 3"/>
          <p:cNvSpPr>
            <a:spLocks noGrp="1"/>
          </p:cNvSpPr>
          <p:nvPr>
            <p:ph type="dt" sz="half" idx="10"/>
          </p:nvPr>
        </p:nvSpPr>
        <p:spPr/>
        <p:txBody>
          <a:bodyPr/>
          <a:lstStyle/>
          <a:p>
            <a:fld id="{0D58A387-56A5-4D27-937F-E94056FFF19A}"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173</a:t>
            </a:fld>
            <a:endParaRPr lang="en-US"/>
          </a:p>
        </p:txBody>
      </p:sp>
      <p:pic>
        <p:nvPicPr>
          <p:cNvPr id="8" name="Content Placeholder 7">
            <a:extLst>
              <a:ext uri="{FF2B5EF4-FFF2-40B4-BE49-F238E27FC236}">
                <a16:creationId xmlns:a16="http://schemas.microsoft.com/office/drawing/2014/main" id="{6EBCAC35-5B28-410D-BCD5-C9781F2F40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99732" y="1400263"/>
            <a:ext cx="7992535" cy="4743660"/>
          </a:xfrm>
        </p:spPr>
      </p:pic>
    </p:spTree>
    <p:extLst>
      <p:ext uri="{BB962C8B-B14F-4D97-AF65-F5344CB8AC3E}">
        <p14:creationId xmlns:p14="http://schemas.microsoft.com/office/powerpoint/2010/main" val="104017382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 Example</a:t>
            </a:r>
          </a:p>
        </p:txBody>
      </p:sp>
      <p:sp>
        <p:nvSpPr>
          <p:cNvPr id="5" name="Date Placeholder 4"/>
          <p:cNvSpPr>
            <a:spLocks noGrp="1"/>
          </p:cNvSpPr>
          <p:nvPr>
            <p:ph type="dt" sz="half" idx="10"/>
          </p:nvPr>
        </p:nvSpPr>
        <p:spPr/>
        <p:txBody>
          <a:bodyPr/>
          <a:lstStyle/>
          <a:p>
            <a:fld id="{A42DCC29-4001-475A-9068-8F0944D97212}"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174</a:t>
            </a:fld>
            <a:endParaRPr lang="en-US"/>
          </a:p>
        </p:txBody>
      </p:sp>
      <p:pic>
        <p:nvPicPr>
          <p:cNvPr id="10" name="Content Placeholder 9">
            <a:extLst>
              <a:ext uri="{FF2B5EF4-FFF2-40B4-BE49-F238E27FC236}">
                <a16:creationId xmlns:a16="http://schemas.microsoft.com/office/drawing/2014/main" id="{EDB20ECB-DCDE-4742-995B-5826A2828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2350" y="1857375"/>
            <a:ext cx="4457700" cy="3143250"/>
          </a:xfrm>
        </p:spPr>
      </p:pic>
      <p:sp>
        <p:nvSpPr>
          <p:cNvPr id="11" name="TextBox 10">
            <a:extLst>
              <a:ext uri="{FF2B5EF4-FFF2-40B4-BE49-F238E27FC236}">
                <a16:creationId xmlns:a16="http://schemas.microsoft.com/office/drawing/2014/main" id="{C924DD26-FF65-4733-B154-5FC6B4D717FD}"/>
              </a:ext>
            </a:extLst>
          </p:cNvPr>
          <p:cNvSpPr txBox="1"/>
          <p:nvPr/>
        </p:nvSpPr>
        <p:spPr>
          <a:xfrm>
            <a:off x="5858934" y="1877483"/>
            <a:ext cx="5173133" cy="646331"/>
          </a:xfrm>
          <a:prstGeom prst="rect">
            <a:avLst/>
          </a:prstGeom>
          <a:noFill/>
        </p:spPr>
        <p:txBody>
          <a:bodyPr wrap="square" rtlCol="0">
            <a:spAutoFit/>
          </a:bodyPr>
          <a:lstStyle/>
          <a:p>
            <a:r>
              <a:rPr lang="en-US" dirty="0"/>
              <a:t>What is the probability that adding outcomes of both the dices will be SIX?? </a:t>
            </a:r>
            <a:endParaRPr lang="en-IN" dirty="0"/>
          </a:p>
        </p:txBody>
      </p:sp>
    </p:spTree>
    <p:extLst>
      <p:ext uri="{BB962C8B-B14F-4D97-AF65-F5344CB8AC3E}">
        <p14:creationId xmlns:p14="http://schemas.microsoft.com/office/powerpoint/2010/main" val="3575350167"/>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 Example</a:t>
            </a:r>
          </a:p>
        </p:txBody>
      </p:sp>
      <p:sp>
        <p:nvSpPr>
          <p:cNvPr id="5" name="Date Placeholder 4"/>
          <p:cNvSpPr>
            <a:spLocks noGrp="1"/>
          </p:cNvSpPr>
          <p:nvPr>
            <p:ph type="dt" sz="half" idx="10"/>
          </p:nvPr>
        </p:nvSpPr>
        <p:spPr/>
        <p:txBody>
          <a:bodyPr/>
          <a:lstStyle/>
          <a:p>
            <a:fld id="{A42DCC29-4001-475A-9068-8F0944D97212}"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175</a:t>
            </a:fld>
            <a:endParaRPr lang="en-US"/>
          </a:p>
        </p:txBody>
      </p:sp>
      <p:pic>
        <p:nvPicPr>
          <p:cNvPr id="8" name="Content Placeholder 7" descr="PR10"/>
          <p:cNvPicPr>
            <a:picLocks noGrp="1" noChangeAspect="1"/>
          </p:cNvPicPr>
          <p:nvPr>
            <p:ph idx="1"/>
          </p:nvPr>
        </p:nvPicPr>
        <p:blipFill>
          <a:blip r:embed="rId2"/>
          <a:stretch>
            <a:fillRect/>
          </a:stretch>
        </p:blipFill>
        <p:spPr>
          <a:xfrm>
            <a:off x="1123950" y="1875155"/>
            <a:ext cx="9620885" cy="411416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ym typeface="+mn-ea"/>
              </a:rPr>
              <a:t>Types of Probability</a:t>
            </a:r>
            <a:endParaRPr lang="en-US" dirty="0"/>
          </a:p>
        </p:txBody>
      </p:sp>
      <p:sp>
        <p:nvSpPr>
          <p:cNvPr id="4" name="Date Placeholder 3"/>
          <p:cNvSpPr>
            <a:spLocks noGrp="1"/>
          </p:cNvSpPr>
          <p:nvPr>
            <p:ph type="dt" sz="half" idx="10"/>
          </p:nvPr>
        </p:nvSpPr>
        <p:spPr/>
        <p:txBody>
          <a:bodyPr/>
          <a:lstStyle/>
          <a:p>
            <a:fld id="{4A4DE463-1A39-48B9-9986-70899949B63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176</a:t>
            </a:fld>
            <a:endParaRPr lang="en-US"/>
          </a:p>
        </p:txBody>
      </p:sp>
      <p:pic>
        <p:nvPicPr>
          <p:cNvPr id="7" name="Content Placeholder 6" descr="pr4"/>
          <p:cNvPicPr>
            <a:picLocks noGrp="1" noChangeAspect="1"/>
          </p:cNvPicPr>
          <p:nvPr>
            <p:ph idx="1"/>
          </p:nvPr>
        </p:nvPicPr>
        <p:blipFill>
          <a:blip r:embed="rId2"/>
          <a:stretch>
            <a:fillRect/>
          </a:stretch>
        </p:blipFill>
        <p:spPr>
          <a:xfrm>
            <a:off x="2866390" y="1454785"/>
            <a:ext cx="6436360" cy="48006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ym typeface="+mn-ea"/>
              </a:rPr>
              <a:t>Types of Probability</a:t>
            </a:r>
            <a:endParaRPr lang="en-US" dirty="0"/>
          </a:p>
        </p:txBody>
      </p:sp>
      <p:sp>
        <p:nvSpPr>
          <p:cNvPr id="4" name="Date Placeholder 3"/>
          <p:cNvSpPr>
            <a:spLocks noGrp="1"/>
          </p:cNvSpPr>
          <p:nvPr>
            <p:ph type="dt" sz="half" idx="10"/>
          </p:nvPr>
        </p:nvSpPr>
        <p:spPr/>
        <p:txBody>
          <a:bodyPr/>
          <a:lstStyle/>
          <a:p>
            <a:fld id="{1BE8E113-5E47-4E52-BBA4-24B73A9D67AE}"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177</a:t>
            </a:fld>
            <a:endParaRPr lang="en-US"/>
          </a:p>
        </p:txBody>
      </p:sp>
      <p:pic>
        <p:nvPicPr>
          <p:cNvPr id="3" name="Content Placeholder 2" descr="PR3"/>
          <p:cNvPicPr>
            <a:picLocks noGrp="1" noChangeAspect="1"/>
          </p:cNvPicPr>
          <p:nvPr>
            <p:ph idx="1"/>
          </p:nvPr>
        </p:nvPicPr>
        <p:blipFill>
          <a:blip r:embed="rId2"/>
          <a:stretch>
            <a:fillRect/>
          </a:stretch>
        </p:blipFill>
        <p:spPr>
          <a:xfrm>
            <a:off x="838200" y="1691005"/>
            <a:ext cx="9999345" cy="3868420"/>
          </a:xfrm>
          <a:prstGeom prst="rect">
            <a:avLst/>
          </a:prstGeom>
        </p:spPr>
      </p:pic>
    </p:spTree>
    <p:extLst>
      <p:ext uri="{BB962C8B-B14F-4D97-AF65-F5344CB8AC3E}">
        <p14:creationId xmlns:p14="http://schemas.microsoft.com/office/powerpoint/2010/main" val="316517409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sym typeface="+mn-ea"/>
              </a:rPr>
              <a:t>Marginal Probability</a:t>
            </a:r>
            <a:endParaRPr lang="en-US"/>
          </a:p>
        </p:txBody>
      </p:sp>
      <p:sp>
        <p:nvSpPr>
          <p:cNvPr id="4" name="Date Placeholder 3"/>
          <p:cNvSpPr>
            <a:spLocks noGrp="1"/>
          </p:cNvSpPr>
          <p:nvPr>
            <p:ph type="dt" sz="half" idx="10"/>
          </p:nvPr>
        </p:nvSpPr>
        <p:spPr/>
        <p:txBody>
          <a:bodyPr/>
          <a:lstStyle/>
          <a:p>
            <a:fld id="{ED6AAC5F-4AD2-4FDE-AA0A-31226613BFA7}"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178</a:t>
            </a:fld>
            <a:endParaRPr lang="en-US"/>
          </a:p>
        </p:txBody>
      </p:sp>
      <p:pic>
        <p:nvPicPr>
          <p:cNvPr id="7" name="Content Placeholder 6" descr="PR5"/>
          <p:cNvPicPr>
            <a:picLocks noGrp="1" noChangeAspect="1"/>
          </p:cNvPicPr>
          <p:nvPr>
            <p:ph sz="half" idx="2"/>
          </p:nvPr>
        </p:nvPicPr>
        <p:blipFill>
          <a:blip r:embed="rId2"/>
          <a:stretch>
            <a:fillRect/>
          </a:stretch>
        </p:blipFill>
        <p:spPr>
          <a:xfrm>
            <a:off x="412750" y="1527175"/>
            <a:ext cx="11501755" cy="442785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sym typeface="+mn-ea"/>
              </a:rPr>
              <a:t>Joint Probability</a:t>
            </a:r>
            <a:endParaRPr lang="en-US"/>
          </a:p>
        </p:txBody>
      </p:sp>
      <p:sp>
        <p:nvSpPr>
          <p:cNvPr id="4" name="Date Placeholder 3"/>
          <p:cNvSpPr>
            <a:spLocks noGrp="1"/>
          </p:cNvSpPr>
          <p:nvPr>
            <p:ph type="dt" sz="half" idx="10"/>
          </p:nvPr>
        </p:nvSpPr>
        <p:spPr/>
        <p:txBody>
          <a:bodyPr/>
          <a:lstStyle/>
          <a:p>
            <a:fld id="{2A0DDA2E-6EF5-4D37-A209-AD28F23127E2}"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179</a:t>
            </a:fld>
            <a:endParaRPr lang="en-US"/>
          </a:p>
        </p:txBody>
      </p:sp>
      <p:pic>
        <p:nvPicPr>
          <p:cNvPr id="10" name="Content Placeholder 2" descr="PR6">
            <a:extLst>
              <a:ext uri="{FF2B5EF4-FFF2-40B4-BE49-F238E27FC236}">
                <a16:creationId xmlns:a16="http://schemas.microsoft.com/office/drawing/2014/main" id="{B33DED80-D2FA-46BA-BC80-9035D1246ECF}"/>
              </a:ext>
            </a:extLst>
          </p:cNvPr>
          <p:cNvPicPr>
            <a:picLocks noChangeAspect="1"/>
          </p:cNvPicPr>
          <p:nvPr/>
        </p:nvPicPr>
        <p:blipFill rotWithShape="1">
          <a:blip r:embed="rId2"/>
          <a:srcRect l="-1" r="-477" b="12023"/>
          <a:stretch/>
        </p:blipFill>
        <p:spPr>
          <a:xfrm>
            <a:off x="315912" y="1563688"/>
            <a:ext cx="10970155" cy="415785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1ac48a8bd16_1_56"/>
          <p:cNvSpPr txBox="1">
            <a:spLocks noGrp="1"/>
          </p:cNvSpPr>
          <p:nvPr>
            <p:ph type="title"/>
          </p:nvPr>
        </p:nvSpPr>
        <p:spPr>
          <a:xfrm>
            <a:off x="2519069" y="1126933"/>
            <a:ext cx="7048263" cy="602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dirty="0"/>
              <a:t>Optimization : Shortest Path</a:t>
            </a:r>
            <a:endParaRPr dirty="0"/>
          </a:p>
        </p:txBody>
      </p:sp>
      <p:pic>
        <p:nvPicPr>
          <p:cNvPr id="388" name="Google Shape;388;g1ac48a8bd16_1_56" descr="Related image"/>
          <p:cNvPicPr preferRelativeResize="0"/>
          <p:nvPr/>
        </p:nvPicPr>
        <p:blipFill rotWithShape="1">
          <a:blip r:embed="rId3">
            <a:alphaModFix/>
          </a:blip>
          <a:srcRect/>
          <a:stretch/>
        </p:blipFill>
        <p:spPr>
          <a:xfrm>
            <a:off x="2150420" y="1939715"/>
            <a:ext cx="7728735" cy="4206240"/>
          </a:xfrm>
          <a:prstGeom prst="rect">
            <a:avLst/>
          </a:prstGeom>
          <a:noFill/>
          <a:ln w="9525" cap="flat" cmpd="sng">
            <a:solidFill>
              <a:srgbClr val="212121"/>
            </a:solidFill>
            <a:prstDash val="solid"/>
            <a:round/>
            <a:headEnd type="none" w="sm" len="sm"/>
            <a:tailEnd type="none" w="sm" len="sm"/>
          </a:ln>
        </p:spPr>
      </p:pic>
      <p:sp>
        <p:nvSpPr>
          <p:cNvPr id="2" name="Date Placeholder 1">
            <a:extLst>
              <a:ext uri="{FF2B5EF4-FFF2-40B4-BE49-F238E27FC236}">
                <a16:creationId xmlns:a16="http://schemas.microsoft.com/office/drawing/2014/main" id="{9079A244-8AD5-4991-880C-E9DC10EE475A}"/>
              </a:ext>
            </a:extLst>
          </p:cNvPr>
          <p:cNvSpPr>
            <a:spLocks noGrp="1"/>
          </p:cNvSpPr>
          <p:nvPr>
            <p:ph type="dt" sz="half" idx="10"/>
          </p:nvPr>
        </p:nvSpPr>
        <p:spPr/>
        <p:txBody>
          <a:bodyPr/>
          <a:lstStyle/>
          <a:p>
            <a:fld id="{7C6E79CC-A081-4D6F-9E4C-749ADCB3B9C4}" type="datetime1">
              <a:rPr lang="en-US" smtClean="0"/>
              <a:t>2/16/2023</a:t>
            </a:fld>
            <a:endParaRPr lang="en-US"/>
          </a:p>
        </p:txBody>
      </p:sp>
      <p:sp>
        <p:nvSpPr>
          <p:cNvPr id="3" name="Footer Placeholder 2">
            <a:extLst>
              <a:ext uri="{FF2B5EF4-FFF2-40B4-BE49-F238E27FC236}">
                <a16:creationId xmlns:a16="http://schemas.microsoft.com/office/drawing/2014/main" id="{2C236595-AF2D-4E80-BB4D-7E8D5FD91908}"/>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B0043907-865E-4904-AF6D-99296FB99AE3}"/>
              </a:ext>
            </a:extLst>
          </p:cNvPr>
          <p:cNvSpPr>
            <a:spLocks noGrp="1"/>
          </p:cNvSpPr>
          <p:nvPr>
            <p:ph type="sldNum" sz="quarter" idx="12"/>
          </p:nvPr>
        </p:nvSpPr>
        <p:spPr/>
        <p:txBody>
          <a:bodyPr/>
          <a:lstStyle/>
          <a:p>
            <a:fld id="{9B618960-8005-486C-9A75-10CB2AAC16F9}" type="slidenum">
              <a:rPr lang="en-US" smtClean="0"/>
              <a:t>18</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sym typeface="+mn-ea"/>
              </a:rPr>
              <a:t>Joint Probability</a:t>
            </a:r>
            <a:endParaRPr lang="en-US"/>
          </a:p>
        </p:txBody>
      </p:sp>
      <p:sp>
        <p:nvSpPr>
          <p:cNvPr id="4" name="Date Placeholder 3"/>
          <p:cNvSpPr>
            <a:spLocks noGrp="1"/>
          </p:cNvSpPr>
          <p:nvPr>
            <p:ph type="dt" sz="half" idx="10"/>
          </p:nvPr>
        </p:nvSpPr>
        <p:spPr/>
        <p:txBody>
          <a:bodyPr/>
          <a:lstStyle/>
          <a:p>
            <a:fld id="{2A0DDA2E-6EF5-4D37-A209-AD28F23127E2}"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180</a:t>
            </a:fld>
            <a:endParaRPr lang="en-US"/>
          </a:p>
        </p:txBody>
      </p:sp>
      <p:pic>
        <p:nvPicPr>
          <p:cNvPr id="3" name="Content Placeholder 2" descr="PR6"/>
          <p:cNvPicPr>
            <a:picLocks noGrp="1" noChangeAspect="1"/>
          </p:cNvPicPr>
          <p:nvPr>
            <p:ph idx="1"/>
          </p:nvPr>
        </p:nvPicPr>
        <p:blipFill>
          <a:blip r:embed="rId2"/>
          <a:stretch>
            <a:fillRect/>
          </a:stretch>
        </p:blipFill>
        <p:spPr>
          <a:xfrm>
            <a:off x="758825" y="1691005"/>
            <a:ext cx="9988550" cy="4323715"/>
          </a:xfrm>
          <a:prstGeom prst="rect">
            <a:avLst/>
          </a:prstGeom>
        </p:spPr>
      </p:pic>
    </p:spTree>
    <p:extLst>
      <p:ext uri="{BB962C8B-B14F-4D97-AF65-F5344CB8AC3E}">
        <p14:creationId xmlns:p14="http://schemas.microsoft.com/office/powerpoint/2010/main" val="194447346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 </a:t>
            </a:r>
          </a:p>
        </p:txBody>
      </p:sp>
      <p:sp>
        <p:nvSpPr>
          <p:cNvPr id="3" name="Content Placeholder 2"/>
          <p:cNvSpPr>
            <a:spLocks noGrp="1"/>
          </p:cNvSpPr>
          <p:nvPr>
            <p:ph idx="1"/>
          </p:nvPr>
        </p:nvSpPr>
        <p:spPr/>
        <p:txBody>
          <a:bodyPr/>
          <a:lstStyle/>
          <a:p>
            <a:r>
              <a:rPr lang="en-US"/>
              <a:t>What is the joint probability of rolling the number five twice in a fair six-sided dice?</a:t>
            </a:r>
          </a:p>
        </p:txBody>
      </p:sp>
      <p:sp>
        <p:nvSpPr>
          <p:cNvPr id="4" name="Date Placeholder 3"/>
          <p:cNvSpPr>
            <a:spLocks noGrp="1"/>
          </p:cNvSpPr>
          <p:nvPr>
            <p:ph type="dt" sz="half" idx="10"/>
          </p:nvPr>
        </p:nvSpPr>
        <p:spPr/>
        <p:txBody>
          <a:bodyPr/>
          <a:lstStyle/>
          <a:p>
            <a:fld id="{980ABC98-17E3-46A2-B3A9-FB28D2A93E8C}"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181</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 </a:t>
            </a:r>
          </a:p>
        </p:txBody>
      </p:sp>
      <p:sp>
        <p:nvSpPr>
          <p:cNvPr id="3" name="Content Placeholder 2"/>
          <p:cNvSpPr>
            <a:spLocks noGrp="1"/>
          </p:cNvSpPr>
          <p:nvPr>
            <p:ph sz="half" idx="1"/>
          </p:nvPr>
        </p:nvSpPr>
        <p:spPr>
          <a:xfrm>
            <a:off x="838200" y="1825625"/>
            <a:ext cx="10203180" cy="4351655"/>
          </a:xfrm>
        </p:spPr>
        <p:txBody>
          <a:bodyPr/>
          <a:lstStyle/>
          <a:p>
            <a:r>
              <a:rPr lang="en-US"/>
              <a:t>What is the joint probability of rolling the number five twice in a fair six-sided dice?</a:t>
            </a:r>
          </a:p>
        </p:txBody>
      </p:sp>
      <p:sp>
        <p:nvSpPr>
          <p:cNvPr id="4" name="Date Placeholder 3"/>
          <p:cNvSpPr>
            <a:spLocks noGrp="1"/>
          </p:cNvSpPr>
          <p:nvPr>
            <p:ph type="dt" sz="half" idx="10"/>
          </p:nvPr>
        </p:nvSpPr>
        <p:spPr/>
        <p:txBody>
          <a:bodyPr/>
          <a:lstStyle/>
          <a:p>
            <a:fld id="{9A2A9ADF-10B0-456F-B6AD-69FE57554A41}"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182</a:t>
            </a:fld>
            <a:endParaRPr lang="en-US"/>
          </a:p>
        </p:txBody>
      </p:sp>
      <p:pic>
        <p:nvPicPr>
          <p:cNvPr id="7" name="Content Placeholder 6" descr="Example4"/>
          <p:cNvPicPr>
            <a:picLocks noGrp="1" noChangeAspect="1"/>
          </p:cNvPicPr>
          <p:nvPr>
            <p:ph sz="half" idx="2"/>
          </p:nvPr>
        </p:nvPicPr>
        <p:blipFill>
          <a:blip r:embed="rId2"/>
          <a:stretch>
            <a:fillRect/>
          </a:stretch>
        </p:blipFill>
        <p:spPr>
          <a:xfrm>
            <a:off x="525780" y="3088640"/>
            <a:ext cx="11141075" cy="30886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 </a:t>
            </a:r>
          </a:p>
        </p:txBody>
      </p:sp>
      <p:sp>
        <p:nvSpPr>
          <p:cNvPr id="3" name="Content Placeholder 2"/>
          <p:cNvSpPr>
            <a:spLocks noGrp="1"/>
          </p:cNvSpPr>
          <p:nvPr>
            <p:ph idx="1"/>
          </p:nvPr>
        </p:nvSpPr>
        <p:spPr/>
        <p:txBody>
          <a:bodyPr/>
          <a:lstStyle/>
          <a:p>
            <a:r>
              <a:rPr lang="en-US" dirty="0"/>
              <a:t>What is the probability of getting a head followed by a tail in a coin toss?</a:t>
            </a:r>
          </a:p>
        </p:txBody>
      </p:sp>
      <p:sp>
        <p:nvSpPr>
          <p:cNvPr id="4" name="Date Placeholder 3"/>
          <p:cNvSpPr>
            <a:spLocks noGrp="1"/>
          </p:cNvSpPr>
          <p:nvPr>
            <p:ph type="dt" sz="half" idx="10"/>
          </p:nvPr>
        </p:nvSpPr>
        <p:spPr/>
        <p:txBody>
          <a:bodyPr/>
          <a:lstStyle/>
          <a:p>
            <a:fld id="{F53DFC87-C978-4ABE-A600-9FF0E625DA5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183</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 </a:t>
            </a:r>
          </a:p>
        </p:txBody>
      </p:sp>
      <p:sp>
        <p:nvSpPr>
          <p:cNvPr id="3" name="Content Placeholder 2"/>
          <p:cNvSpPr>
            <a:spLocks noGrp="1"/>
          </p:cNvSpPr>
          <p:nvPr>
            <p:ph sz="half" idx="1"/>
          </p:nvPr>
        </p:nvSpPr>
        <p:spPr>
          <a:xfrm>
            <a:off x="838200" y="1825625"/>
            <a:ext cx="10234930" cy="4351655"/>
          </a:xfrm>
        </p:spPr>
        <p:txBody>
          <a:bodyPr/>
          <a:lstStyle/>
          <a:p>
            <a:r>
              <a:rPr lang="en-US"/>
              <a:t>What is the joint probability of getting a head followed by a tail in a coin toss?</a:t>
            </a:r>
          </a:p>
        </p:txBody>
      </p:sp>
      <p:sp>
        <p:nvSpPr>
          <p:cNvPr id="4" name="Date Placeholder 3"/>
          <p:cNvSpPr>
            <a:spLocks noGrp="1"/>
          </p:cNvSpPr>
          <p:nvPr>
            <p:ph type="dt" sz="half" idx="10"/>
          </p:nvPr>
        </p:nvSpPr>
        <p:spPr/>
        <p:txBody>
          <a:bodyPr/>
          <a:lstStyle/>
          <a:p>
            <a:fld id="{B489F09E-4AA1-4EFC-98E7-7026CD58673B}"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184</a:t>
            </a:fld>
            <a:endParaRPr lang="en-US"/>
          </a:p>
        </p:txBody>
      </p:sp>
      <p:pic>
        <p:nvPicPr>
          <p:cNvPr id="7" name="Content Placeholder 6" descr="Example5"/>
          <p:cNvPicPr>
            <a:picLocks noGrp="1" noChangeAspect="1"/>
          </p:cNvPicPr>
          <p:nvPr>
            <p:ph sz="half" idx="2"/>
          </p:nvPr>
        </p:nvPicPr>
        <p:blipFill>
          <a:blip r:embed="rId2"/>
          <a:stretch>
            <a:fillRect/>
          </a:stretch>
        </p:blipFill>
        <p:spPr>
          <a:xfrm>
            <a:off x="899795" y="3073400"/>
            <a:ext cx="9613265" cy="29819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 </a:t>
            </a:r>
          </a:p>
        </p:txBody>
      </p:sp>
      <p:sp>
        <p:nvSpPr>
          <p:cNvPr id="3" name="Content Placeholder 2"/>
          <p:cNvSpPr>
            <a:spLocks noGrp="1"/>
          </p:cNvSpPr>
          <p:nvPr>
            <p:ph idx="1"/>
          </p:nvPr>
        </p:nvSpPr>
        <p:spPr/>
        <p:txBody>
          <a:bodyPr/>
          <a:lstStyle/>
          <a:p>
            <a:r>
              <a:rPr lang="en-US"/>
              <a:t>What is the joint probability of drawing a number ten card that is black?</a:t>
            </a:r>
          </a:p>
        </p:txBody>
      </p:sp>
      <p:sp>
        <p:nvSpPr>
          <p:cNvPr id="4" name="Date Placeholder 3"/>
          <p:cNvSpPr>
            <a:spLocks noGrp="1"/>
          </p:cNvSpPr>
          <p:nvPr>
            <p:ph type="dt" sz="half" idx="10"/>
          </p:nvPr>
        </p:nvSpPr>
        <p:spPr/>
        <p:txBody>
          <a:bodyPr/>
          <a:lstStyle/>
          <a:p>
            <a:fld id="{DC787A6D-FB32-4666-B244-C300EDDA0A69}"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185</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 </a:t>
            </a:r>
          </a:p>
        </p:txBody>
      </p:sp>
      <p:sp>
        <p:nvSpPr>
          <p:cNvPr id="3" name="Content Placeholder 2"/>
          <p:cNvSpPr>
            <a:spLocks noGrp="1"/>
          </p:cNvSpPr>
          <p:nvPr>
            <p:ph sz="half" idx="1"/>
          </p:nvPr>
        </p:nvSpPr>
        <p:spPr>
          <a:xfrm>
            <a:off x="838200" y="1825625"/>
            <a:ext cx="10650855" cy="4351655"/>
          </a:xfrm>
        </p:spPr>
        <p:txBody>
          <a:bodyPr/>
          <a:lstStyle/>
          <a:p>
            <a:r>
              <a:rPr lang="en-US"/>
              <a:t>What is the joint probability of drawing a number ten card that is black?</a:t>
            </a:r>
          </a:p>
        </p:txBody>
      </p:sp>
      <p:sp>
        <p:nvSpPr>
          <p:cNvPr id="4" name="Date Placeholder 3"/>
          <p:cNvSpPr>
            <a:spLocks noGrp="1"/>
          </p:cNvSpPr>
          <p:nvPr>
            <p:ph type="dt" sz="half" idx="10"/>
          </p:nvPr>
        </p:nvSpPr>
        <p:spPr/>
        <p:txBody>
          <a:bodyPr/>
          <a:lstStyle/>
          <a:p>
            <a:fld id="{41F33A2D-3AE0-4A05-85B9-7FD54CC9E32D}"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186</a:t>
            </a:fld>
            <a:endParaRPr lang="en-US"/>
          </a:p>
        </p:txBody>
      </p:sp>
      <p:pic>
        <p:nvPicPr>
          <p:cNvPr id="7" name="Content Placeholder 6" descr="example6"/>
          <p:cNvPicPr>
            <a:picLocks noGrp="1" noChangeAspect="1"/>
          </p:cNvPicPr>
          <p:nvPr>
            <p:ph sz="half" idx="2"/>
          </p:nvPr>
        </p:nvPicPr>
        <p:blipFill>
          <a:blip r:embed="rId2"/>
          <a:stretch>
            <a:fillRect/>
          </a:stretch>
        </p:blipFill>
        <p:spPr>
          <a:xfrm>
            <a:off x="685165" y="2580005"/>
            <a:ext cx="10668635" cy="33756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sym typeface="+mn-ea"/>
              </a:rPr>
              <a:t>Conditional Probability</a:t>
            </a:r>
            <a:endParaRPr lang="en-US"/>
          </a:p>
        </p:txBody>
      </p:sp>
      <p:sp>
        <p:nvSpPr>
          <p:cNvPr id="4" name="Date Placeholder 3"/>
          <p:cNvSpPr>
            <a:spLocks noGrp="1"/>
          </p:cNvSpPr>
          <p:nvPr>
            <p:ph type="dt" sz="half" idx="10"/>
          </p:nvPr>
        </p:nvSpPr>
        <p:spPr/>
        <p:txBody>
          <a:bodyPr/>
          <a:lstStyle/>
          <a:p>
            <a:fld id="{65365FA7-88ED-45DC-9126-B8381838B03B}"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187</a:t>
            </a:fld>
            <a:endParaRPr lang="en-US"/>
          </a:p>
        </p:txBody>
      </p:sp>
      <p:pic>
        <p:nvPicPr>
          <p:cNvPr id="3" name="Content Placeholder 2" descr="PR7"/>
          <p:cNvPicPr>
            <a:picLocks noGrp="1" noChangeAspect="1"/>
          </p:cNvPicPr>
          <p:nvPr>
            <p:ph idx="1"/>
          </p:nvPr>
        </p:nvPicPr>
        <p:blipFill>
          <a:blip r:embed="rId2"/>
          <a:stretch>
            <a:fillRect/>
          </a:stretch>
        </p:blipFill>
        <p:spPr>
          <a:xfrm>
            <a:off x="1469390" y="1814195"/>
            <a:ext cx="9267190" cy="426148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Conditional Probability</a:t>
            </a:r>
            <a:br>
              <a:rPr lang="en-US"/>
            </a:br>
            <a:endParaRPr lang="en-US"/>
          </a:p>
        </p:txBody>
      </p:sp>
      <p:sp>
        <p:nvSpPr>
          <p:cNvPr id="4" name="Date Placeholder 3"/>
          <p:cNvSpPr>
            <a:spLocks noGrp="1"/>
          </p:cNvSpPr>
          <p:nvPr>
            <p:ph type="dt" sz="half" idx="10"/>
          </p:nvPr>
        </p:nvSpPr>
        <p:spPr/>
        <p:txBody>
          <a:bodyPr/>
          <a:lstStyle/>
          <a:p>
            <a:fld id="{98EAE40E-A746-467E-8D42-591F5B89B6C0}"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188</a:t>
            </a:fld>
            <a:endParaRPr lang="en-US"/>
          </a:p>
        </p:txBody>
      </p:sp>
      <p:pic>
        <p:nvPicPr>
          <p:cNvPr id="7" name="Content Placeholder 6" descr="Pr1"/>
          <p:cNvPicPr>
            <a:picLocks noGrp="1" noChangeAspect="1"/>
          </p:cNvPicPr>
          <p:nvPr>
            <p:ph idx="1"/>
          </p:nvPr>
        </p:nvPicPr>
        <p:blipFill>
          <a:blip r:embed="rId2"/>
          <a:stretch>
            <a:fillRect/>
          </a:stretch>
        </p:blipFill>
        <p:spPr>
          <a:xfrm>
            <a:off x="3559810" y="1239520"/>
            <a:ext cx="5845810" cy="50165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3" name="Content Placeholder 2"/>
          <p:cNvSpPr>
            <a:spLocks noGrp="1"/>
          </p:cNvSpPr>
          <p:nvPr>
            <p:ph idx="1"/>
          </p:nvPr>
        </p:nvSpPr>
        <p:spPr/>
        <p:txBody>
          <a:bodyPr/>
          <a:lstStyle/>
          <a:p>
            <a:pPr algn="just"/>
            <a:r>
              <a:rPr lang="en-US"/>
              <a:t>In a group of 100 sports car buyers, 40 bought alarm systems, 30 purchased bucket seats, and 20 purchased an alarm system and bucket seats. If a car buyer chosen at random bought an alarm system, what is the probability they also bought bucket seats?</a:t>
            </a:r>
          </a:p>
        </p:txBody>
      </p:sp>
      <p:sp>
        <p:nvSpPr>
          <p:cNvPr id="4" name="Date Placeholder 3"/>
          <p:cNvSpPr>
            <a:spLocks noGrp="1"/>
          </p:cNvSpPr>
          <p:nvPr>
            <p:ph type="dt" sz="half" idx="10"/>
          </p:nvPr>
        </p:nvSpPr>
        <p:spPr/>
        <p:txBody>
          <a:bodyPr/>
          <a:lstStyle/>
          <a:p>
            <a:fld id="{18D0D763-8CB5-48AF-9A1B-C76D0DD2E1F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189</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1ac48a8bd16_1_94"/>
          <p:cNvSpPr txBox="1">
            <a:spLocks noGrp="1"/>
          </p:cNvSpPr>
          <p:nvPr>
            <p:ph type="title"/>
          </p:nvPr>
        </p:nvSpPr>
        <p:spPr>
          <a:xfrm>
            <a:off x="2519070" y="1126933"/>
            <a:ext cx="6724800" cy="602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a:t>Virtual Agents : Chatbots</a:t>
            </a:r>
            <a:endParaRPr/>
          </a:p>
        </p:txBody>
      </p:sp>
      <p:pic>
        <p:nvPicPr>
          <p:cNvPr id="397" name="Google Shape;397;g1ac48a8bd16_1_94"/>
          <p:cNvPicPr preferRelativeResize="0"/>
          <p:nvPr/>
        </p:nvPicPr>
        <p:blipFill rotWithShape="1">
          <a:blip r:embed="rId3">
            <a:alphaModFix/>
          </a:blip>
          <a:srcRect/>
          <a:stretch/>
        </p:blipFill>
        <p:spPr>
          <a:xfrm>
            <a:off x="2042399" y="1994274"/>
            <a:ext cx="7802212" cy="3931920"/>
          </a:xfrm>
          <a:prstGeom prst="rect">
            <a:avLst/>
          </a:prstGeom>
          <a:noFill/>
          <a:ln w="9525" cap="flat" cmpd="sng">
            <a:solidFill>
              <a:srgbClr val="212121"/>
            </a:solidFill>
            <a:prstDash val="solid"/>
            <a:round/>
            <a:headEnd type="none" w="sm" len="sm"/>
            <a:tailEnd type="none" w="sm" len="sm"/>
          </a:ln>
        </p:spPr>
      </p:pic>
      <p:sp>
        <p:nvSpPr>
          <p:cNvPr id="2" name="Date Placeholder 1">
            <a:extLst>
              <a:ext uri="{FF2B5EF4-FFF2-40B4-BE49-F238E27FC236}">
                <a16:creationId xmlns:a16="http://schemas.microsoft.com/office/drawing/2014/main" id="{6D140470-90FE-4F30-B7C2-8C9C6CE43321}"/>
              </a:ext>
            </a:extLst>
          </p:cNvPr>
          <p:cNvSpPr>
            <a:spLocks noGrp="1"/>
          </p:cNvSpPr>
          <p:nvPr>
            <p:ph type="dt" sz="half" idx="10"/>
          </p:nvPr>
        </p:nvSpPr>
        <p:spPr/>
        <p:txBody>
          <a:bodyPr/>
          <a:lstStyle/>
          <a:p>
            <a:fld id="{37EFB74A-30B6-4F1B-AFC4-4AC00C259989}" type="datetime1">
              <a:rPr lang="en-US" smtClean="0"/>
              <a:t>2/16/2023</a:t>
            </a:fld>
            <a:endParaRPr lang="en-US"/>
          </a:p>
        </p:txBody>
      </p:sp>
      <p:sp>
        <p:nvSpPr>
          <p:cNvPr id="3" name="Footer Placeholder 2">
            <a:extLst>
              <a:ext uri="{FF2B5EF4-FFF2-40B4-BE49-F238E27FC236}">
                <a16:creationId xmlns:a16="http://schemas.microsoft.com/office/drawing/2014/main" id="{78751C63-D99D-4455-A602-5D063AFA6819}"/>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18F39DF0-D097-4B59-9D0E-092137317A06}"/>
              </a:ext>
            </a:extLst>
          </p:cNvPr>
          <p:cNvSpPr>
            <a:spLocks noGrp="1"/>
          </p:cNvSpPr>
          <p:nvPr>
            <p:ph type="sldNum" sz="quarter" idx="12"/>
          </p:nvPr>
        </p:nvSpPr>
        <p:spPr/>
        <p:txBody>
          <a:bodyPr/>
          <a:lstStyle/>
          <a:p>
            <a:fld id="{9B618960-8005-486C-9A75-10CB2AAC16F9}" type="slidenum">
              <a:rPr lang="en-US" smtClean="0"/>
              <a:t>19</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3" name="Content Placeholder 2"/>
          <p:cNvSpPr>
            <a:spLocks noGrp="1"/>
          </p:cNvSpPr>
          <p:nvPr>
            <p:ph sz="half" idx="1"/>
          </p:nvPr>
        </p:nvSpPr>
        <p:spPr>
          <a:xfrm>
            <a:off x="266700" y="1691005"/>
            <a:ext cx="6486525" cy="4351655"/>
          </a:xfrm>
        </p:spPr>
        <p:txBody>
          <a:bodyPr/>
          <a:lstStyle/>
          <a:p>
            <a:pPr lvl="1" algn="just"/>
            <a:r>
              <a:rPr lang="en-US"/>
              <a:t>In a group of 100 sports car buyers, 40 bought alarm systems, 30 purchased bucket seats, and 20 purchased an alarm system and bucket seats. If a car buyer chosen at random bought an alarm system, what is the probability they also bought bucket seats?</a:t>
            </a:r>
          </a:p>
          <a:p>
            <a:pPr lvl="1" algn="just"/>
            <a:endParaRPr lang="en-US"/>
          </a:p>
          <a:p>
            <a:pPr lvl="1" algn="just"/>
            <a:r>
              <a:rPr lang="en-US">
                <a:solidFill>
                  <a:srgbClr val="FF0000"/>
                </a:solidFill>
              </a:rPr>
              <a:t>P(B|A) = P(A∩B) / P(A) = 0.2 / 0.4 = 0.5.</a:t>
            </a:r>
          </a:p>
        </p:txBody>
      </p:sp>
      <p:sp>
        <p:nvSpPr>
          <p:cNvPr id="4" name="Date Placeholder 3"/>
          <p:cNvSpPr>
            <a:spLocks noGrp="1"/>
          </p:cNvSpPr>
          <p:nvPr>
            <p:ph type="dt" sz="half" idx="10"/>
          </p:nvPr>
        </p:nvSpPr>
        <p:spPr/>
        <p:txBody>
          <a:bodyPr/>
          <a:lstStyle/>
          <a:p>
            <a:fld id="{3970A469-7319-436A-9FA3-1E2A51B57D41}"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190</a:t>
            </a:fld>
            <a:endParaRPr lang="en-US"/>
          </a:p>
        </p:txBody>
      </p:sp>
      <p:pic>
        <p:nvPicPr>
          <p:cNvPr id="7" name="Content Placeholder 6" descr="pr2"/>
          <p:cNvPicPr>
            <a:picLocks noGrp="1" noChangeAspect="1"/>
          </p:cNvPicPr>
          <p:nvPr>
            <p:ph sz="half" idx="2"/>
          </p:nvPr>
        </p:nvPicPr>
        <p:blipFill>
          <a:blip r:embed="rId2"/>
          <a:stretch>
            <a:fillRect/>
          </a:stretch>
        </p:blipFill>
        <p:spPr>
          <a:xfrm>
            <a:off x="7324090" y="1525270"/>
            <a:ext cx="4761865" cy="322072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3" name="Content Placeholder 2"/>
          <p:cNvSpPr>
            <a:spLocks noGrp="1"/>
          </p:cNvSpPr>
          <p:nvPr>
            <p:ph idx="1"/>
          </p:nvPr>
        </p:nvSpPr>
        <p:spPr/>
        <p:txBody>
          <a:bodyPr/>
          <a:lstStyle/>
          <a:p>
            <a:pPr algn="just"/>
            <a:r>
              <a:rPr lang="en-US" b="0" i="0" dirty="0">
                <a:solidFill>
                  <a:srgbClr val="222222"/>
                </a:solidFill>
                <a:effectLst/>
                <a:latin typeface="Lato" panose="020B0604020202020204" pitchFamily="34" charset="0"/>
              </a:rPr>
              <a:t>Suppose you draw two cards from a deck and you win if you get a jack followed by an ace (without replacement). What is the probability of winning, given we know that you got a jack in the first turn?</a:t>
            </a:r>
          </a:p>
          <a:p>
            <a:pPr algn="just"/>
            <a:r>
              <a:rPr lang="en-US" b="0" i="0" dirty="0">
                <a:solidFill>
                  <a:srgbClr val="222222"/>
                </a:solidFill>
                <a:effectLst/>
                <a:latin typeface="Lato" panose="020B0604020202020204" pitchFamily="34" charset="0"/>
              </a:rPr>
              <a:t>Let event A be getting a jack in the first turn</a:t>
            </a:r>
          </a:p>
          <a:p>
            <a:pPr algn="just"/>
            <a:r>
              <a:rPr lang="en-US" b="0" i="0" dirty="0">
                <a:solidFill>
                  <a:srgbClr val="222222"/>
                </a:solidFill>
                <a:effectLst/>
                <a:latin typeface="Lato" panose="020B0604020202020204" pitchFamily="34" charset="0"/>
              </a:rPr>
              <a:t>Let event B be getting an ace in the second turn.</a:t>
            </a:r>
          </a:p>
          <a:p>
            <a:pPr algn="just"/>
            <a:endParaRPr lang="en-US" dirty="0"/>
          </a:p>
        </p:txBody>
      </p:sp>
      <p:sp>
        <p:nvSpPr>
          <p:cNvPr id="4" name="Date Placeholder 3"/>
          <p:cNvSpPr>
            <a:spLocks noGrp="1"/>
          </p:cNvSpPr>
          <p:nvPr>
            <p:ph type="dt" sz="half" idx="10"/>
          </p:nvPr>
        </p:nvSpPr>
        <p:spPr/>
        <p:txBody>
          <a:bodyPr/>
          <a:lstStyle/>
          <a:p>
            <a:fld id="{18D0D763-8CB5-48AF-9A1B-C76D0DD2E1F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191</a:t>
            </a:fld>
            <a:endParaRPr lang="en-US"/>
          </a:p>
        </p:txBody>
      </p:sp>
    </p:spTree>
    <p:extLst>
      <p:ext uri="{BB962C8B-B14F-4D97-AF65-F5344CB8AC3E}">
        <p14:creationId xmlns:p14="http://schemas.microsoft.com/office/powerpoint/2010/main" val="32149682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pic>
        <p:nvPicPr>
          <p:cNvPr id="9" name="Content Placeholder 8">
            <a:extLst>
              <a:ext uri="{FF2B5EF4-FFF2-40B4-BE49-F238E27FC236}">
                <a16:creationId xmlns:a16="http://schemas.microsoft.com/office/drawing/2014/main" id="{7C6DF95B-DA76-448E-828A-4309FB949F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4175" y="2548731"/>
            <a:ext cx="6343650" cy="2905125"/>
          </a:xfrm>
        </p:spPr>
      </p:pic>
      <p:sp>
        <p:nvSpPr>
          <p:cNvPr id="4" name="Date Placeholder 3"/>
          <p:cNvSpPr>
            <a:spLocks noGrp="1"/>
          </p:cNvSpPr>
          <p:nvPr>
            <p:ph type="dt" sz="half" idx="10"/>
          </p:nvPr>
        </p:nvSpPr>
        <p:spPr/>
        <p:txBody>
          <a:bodyPr/>
          <a:lstStyle/>
          <a:p>
            <a:fld id="{18D0D763-8CB5-48AF-9A1B-C76D0DD2E1F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192</a:t>
            </a:fld>
            <a:endParaRPr lang="en-US"/>
          </a:p>
        </p:txBody>
      </p:sp>
    </p:spTree>
    <p:extLst>
      <p:ext uri="{BB962C8B-B14F-4D97-AF65-F5344CB8AC3E}">
        <p14:creationId xmlns:p14="http://schemas.microsoft.com/office/powerpoint/2010/main" val="241630954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4" name="Date Placeholder 3"/>
          <p:cNvSpPr>
            <a:spLocks noGrp="1"/>
          </p:cNvSpPr>
          <p:nvPr>
            <p:ph type="dt" sz="half" idx="10"/>
          </p:nvPr>
        </p:nvSpPr>
        <p:spPr/>
        <p:txBody>
          <a:bodyPr/>
          <a:lstStyle/>
          <a:p>
            <a:fld id="{18D0D763-8CB5-48AF-9A1B-C76D0DD2E1F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193</a:t>
            </a:fld>
            <a:endParaRPr lang="en-US"/>
          </a:p>
        </p:txBody>
      </p:sp>
      <p:sp>
        <p:nvSpPr>
          <p:cNvPr id="7" name="Content Placeholder 6">
            <a:extLst>
              <a:ext uri="{FF2B5EF4-FFF2-40B4-BE49-F238E27FC236}">
                <a16:creationId xmlns:a16="http://schemas.microsoft.com/office/drawing/2014/main" id="{D807CD80-4EBA-4B0E-A1FE-370217CD9247}"/>
              </a:ext>
            </a:extLst>
          </p:cNvPr>
          <p:cNvSpPr>
            <a:spLocks noGrp="1"/>
          </p:cNvSpPr>
          <p:nvPr>
            <p:ph idx="1"/>
          </p:nvPr>
        </p:nvSpPr>
        <p:spPr/>
        <p:txBody>
          <a:bodyPr/>
          <a:lstStyle/>
          <a:p>
            <a:pPr algn="just"/>
            <a:r>
              <a:rPr lang="en-US" b="0" i="0" dirty="0">
                <a:solidFill>
                  <a:srgbClr val="222222"/>
                </a:solidFill>
                <a:effectLst/>
                <a:latin typeface="Lato" panose="020F0502020204030203" pitchFamily="34" charset="0"/>
              </a:rPr>
              <a:t>Suppose you have a jar containing 6 marbles – 3 black and 3 white. What is the probability of getting a black given the first one was black too.</a:t>
            </a:r>
          </a:p>
          <a:p>
            <a:pPr algn="just"/>
            <a:r>
              <a:rPr lang="en-US" b="0" i="0" dirty="0">
                <a:solidFill>
                  <a:srgbClr val="222222"/>
                </a:solidFill>
                <a:effectLst/>
                <a:latin typeface="Lato" panose="020F0502020204030203" pitchFamily="34" charset="0"/>
              </a:rPr>
              <a:t>P (A) = getting a black marble in the first turn</a:t>
            </a:r>
          </a:p>
          <a:p>
            <a:pPr algn="just"/>
            <a:r>
              <a:rPr lang="en-US" b="0" i="0" dirty="0">
                <a:solidFill>
                  <a:srgbClr val="222222"/>
                </a:solidFill>
                <a:effectLst/>
                <a:latin typeface="Lato" panose="020F0502020204030203" pitchFamily="34" charset="0"/>
              </a:rPr>
              <a:t>P (B) = getting a black marble in the second turn</a:t>
            </a:r>
          </a:p>
          <a:p>
            <a:endParaRPr lang="en-IN" dirty="0"/>
          </a:p>
        </p:txBody>
      </p:sp>
    </p:spTree>
    <p:extLst>
      <p:ext uri="{BB962C8B-B14F-4D97-AF65-F5344CB8AC3E}">
        <p14:creationId xmlns:p14="http://schemas.microsoft.com/office/powerpoint/2010/main" val="18182928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pic>
        <p:nvPicPr>
          <p:cNvPr id="8" name="Content Placeholder 7">
            <a:extLst>
              <a:ext uri="{FF2B5EF4-FFF2-40B4-BE49-F238E27FC236}">
                <a16:creationId xmlns:a16="http://schemas.microsoft.com/office/drawing/2014/main" id="{C5D097F5-A2A7-4AD6-9AAA-214D100D63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8975" y="2915444"/>
            <a:ext cx="5734050" cy="2171700"/>
          </a:xfrm>
        </p:spPr>
      </p:pic>
      <p:sp>
        <p:nvSpPr>
          <p:cNvPr id="4" name="Date Placeholder 3"/>
          <p:cNvSpPr>
            <a:spLocks noGrp="1"/>
          </p:cNvSpPr>
          <p:nvPr>
            <p:ph type="dt" sz="half" idx="10"/>
          </p:nvPr>
        </p:nvSpPr>
        <p:spPr/>
        <p:txBody>
          <a:bodyPr/>
          <a:lstStyle/>
          <a:p>
            <a:fld id="{18D0D763-8CB5-48AF-9A1B-C76D0DD2E1F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194</a:t>
            </a:fld>
            <a:endParaRPr lang="en-US"/>
          </a:p>
        </p:txBody>
      </p:sp>
    </p:spTree>
    <p:extLst>
      <p:ext uri="{BB962C8B-B14F-4D97-AF65-F5344CB8AC3E}">
        <p14:creationId xmlns:p14="http://schemas.microsoft.com/office/powerpoint/2010/main" val="304794529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4" name="Date Placeholder 3"/>
          <p:cNvSpPr>
            <a:spLocks noGrp="1"/>
          </p:cNvSpPr>
          <p:nvPr>
            <p:ph type="dt" sz="half" idx="10"/>
          </p:nvPr>
        </p:nvSpPr>
        <p:spPr/>
        <p:txBody>
          <a:bodyPr/>
          <a:lstStyle/>
          <a:p>
            <a:fld id="{18D0D763-8CB5-48AF-9A1B-C76D0DD2E1F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195</a:t>
            </a:fld>
            <a:endParaRPr lang="en-US"/>
          </a:p>
        </p:txBody>
      </p:sp>
      <p:pic>
        <p:nvPicPr>
          <p:cNvPr id="10" name="Content Placeholder 9">
            <a:extLst>
              <a:ext uri="{FF2B5EF4-FFF2-40B4-BE49-F238E27FC236}">
                <a16:creationId xmlns:a16="http://schemas.microsoft.com/office/drawing/2014/main" id="{CD95BC7E-3C00-4DDE-9091-A11D7A0C93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3100" y="1829594"/>
            <a:ext cx="8305800" cy="4343400"/>
          </a:xfrm>
        </p:spPr>
      </p:pic>
    </p:spTree>
    <p:extLst>
      <p:ext uri="{BB962C8B-B14F-4D97-AF65-F5344CB8AC3E}">
        <p14:creationId xmlns:p14="http://schemas.microsoft.com/office/powerpoint/2010/main" val="30203567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4" name="Date Placeholder 3"/>
          <p:cNvSpPr>
            <a:spLocks noGrp="1"/>
          </p:cNvSpPr>
          <p:nvPr>
            <p:ph type="dt" sz="half" idx="10"/>
          </p:nvPr>
        </p:nvSpPr>
        <p:spPr/>
        <p:txBody>
          <a:bodyPr/>
          <a:lstStyle/>
          <a:p>
            <a:fld id="{18D0D763-8CB5-48AF-9A1B-C76D0DD2E1F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196</a:t>
            </a:fld>
            <a:endParaRPr lang="en-US"/>
          </a:p>
        </p:txBody>
      </p:sp>
      <p:pic>
        <p:nvPicPr>
          <p:cNvPr id="10" name="Content Placeholder 9">
            <a:extLst>
              <a:ext uri="{FF2B5EF4-FFF2-40B4-BE49-F238E27FC236}">
                <a16:creationId xmlns:a16="http://schemas.microsoft.com/office/drawing/2014/main" id="{CD95BC7E-3C00-4DDE-9091-A11D7A0C93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367" y="1448594"/>
            <a:ext cx="6921500" cy="3619500"/>
          </a:xfrm>
        </p:spPr>
      </p:pic>
      <p:sp>
        <p:nvSpPr>
          <p:cNvPr id="3" name="TextBox 2">
            <a:extLst>
              <a:ext uri="{FF2B5EF4-FFF2-40B4-BE49-F238E27FC236}">
                <a16:creationId xmlns:a16="http://schemas.microsoft.com/office/drawing/2014/main" id="{70030ECF-E32A-404B-996F-25426DB81B83}"/>
              </a:ext>
            </a:extLst>
          </p:cNvPr>
          <p:cNvSpPr txBox="1"/>
          <p:nvPr/>
        </p:nvSpPr>
        <p:spPr>
          <a:xfrm>
            <a:off x="1998133" y="5376333"/>
            <a:ext cx="5503334" cy="369332"/>
          </a:xfrm>
          <a:prstGeom prst="rect">
            <a:avLst/>
          </a:prstGeom>
          <a:noFill/>
        </p:spPr>
        <p:txBody>
          <a:bodyPr wrap="square" rtlCol="0">
            <a:spAutoFit/>
          </a:bodyPr>
          <a:lstStyle/>
          <a:p>
            <a:r>
              <a:rPr lang="en-US" dirty="0"/>
              <a:t>Ans is: 0.024</a:t>
            </a:r>
            <a:endParaRPr lang="en-IN" dirty="0"/>
          </a:p>
        </p:txBody>
      </p:sp>
    </p:spTree>
    <p:extLst>
      <p:ext uri="{BB962C8B-B14F-4D97-AF65-F5344CB8AC3E}">
        <p14:creationId xmlns:p14="http://schemas.microsoft.com/office/powerpoint/2010/main" val="350267467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Example:</a:t>
            </a:r>
            <a:endParaRPr lang="en-US"/>
          </a:p>
        </p:txBody>
      </p:sp>
      <p:sp>
        <p:nvSpPr>
          <p:cNvPr id="4" name="Date Placeholder 3"/>
          <p:cNvSpPr>
            <a:spLocks noGrp="1"/>
          </p:cNvSpPr>
          <p:nvPr>
            <p:ph type="dt" sz="half" idx="10"/>
          </p:nvPr>
        </p:nvSpPr>
        <p:spPr/>
        <p:txBody>
          <a:bodyPr/>
          <a:lstStyle/>
          <a:p>
            <a:fld id="{32B537B1-2465-4C8C-A80C-D527F5045AFD}"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197</a:t>
            </a:fld>
            <a:endParaRPr lang="en-US"/>
          </a:p>
        </p:txBody>
      </p:sp>
      <p:pic>
        <p:nvPicPr>
          <p:cNvPr id="8" name="Content Placeholder 7" descr="PR22"/>
          <p:cNvPicPr>
            <a:picLocks noGrp="1" noChangeAspect="1"/>
          </p:cNvPicPr>
          <p:nvPr>
            <p:ph idx="1"/>
          </p:nvPr>
        </p:nvPicPr>
        <p:blipFill>
          <a:blip r:embed="rId2"/>
          <a:stretch>
            <a:fillRect/>
          </a:stretch>
        </p:blipFill>
        <p:spPr>
          <a:xfrm>
            <a:off x="1260475" y="1428750"/>
            <a:ext cx="10523220" cy="49276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Example:</a:t>
            </a:r>
            <a:endParaRPr lang="en-US"/>
          </a:p>
        </p:txBody>
      </p:sp>
      <p:sp>
        <p:nvSpPr>
          <p:cNvPr id="4" name="Date Placeholder 3"/>
          <p:cNvSpPr>
            <a:spLocks noGrp="1"/>
          </p:cNvSpPr>
          <p:nvPr>
            <p:ph type="dt" sz="half" idx="10"/>
          </p:nvPr>
        </p:nvSpPr>
        <p:spPr/>
        <p:txBody>
          <a:bodyPr/>
          <a:lstStyle/>
          <a:p>
            <a:fld id="{10BA9E12-DE35-49CA-8D96-A9DFEA578F61}"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198</a:t>
            </a:fld>
            <a:endParaRPr lang="en-US"/>
          </a:p>
        </p:txBody>
      </p:sp>
      <p:pic>
        <p:nvPicPr>
          <p:cNvPr id="8" name="Content Placeholder 7" descr="pr23"/>
          <p:cNvPicPr>
            <a:picLocks noGrp="1" noChangeAspect="1"/>
          </p:cNvPicPr>
          <p:nvPr>
            <p:ph idx="1"/>
          </p:nvPr>
        </p:nvPicPr>
        <p:blipFill>
          <a:blip r:embed="rId2"/>
          <a:stretch>
            <a:fillRect/>
          </a:stretch>
        </p:blipFill>
        <p:spPr>
          <a:xfrm>
            <a:off x="1047750" y="1691005"/>
            <a:ext cx="10819130" cy="465201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Conditional Probability : Baye’s Theorem</a:t>
            </a:r>
            <a:br>
              <a:rPr lang="en-US"/>
            </a:br>
            <a:endParaRPr lang="en-US"/>
          </a:p>
        </p:txBody>
      </p:sp>
      <p:sp>
        <p:nvSpPr>
          <p:cNvPr id="4" name="Date Placeholder 3"/>
          <p:cNvSpPr>
            <a:spLocks noGrp="1"/>
          </p:cNvSpPr>
          <p:nvPr>
            <p:ph type="dt" sz="half" idx="10"/>
          </p:nvPr>
        </p:nvSpPr>
        <p:spPr/>
        <p:txBody>
          <a:bodyPr/>
          <a:lstStyle/>
          <a:p>
            <a:fld id="{FE2F6252-5685-4EB4-9013-A9B64E97FC4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199</a:t>
            </a:fld>
            <a:endParaRPr lang="en-US"/>
          </a:p>
        </p:txBody>
      </p:sp>
      <p:pic>
        <p:nvPicPr>
          <p:cNvPr id="7" name="Content Placeholder 6" descr="PR21"/>
          <p:cNvPicPr>
            <a:picLocks noGrp="1" noChangeAspect="1"/>
          </p:cNvPicPr>
          <p:nvPr>
            <p:ph idx="1"/>
          </p:nvPr>
        </p:nvPicPr>
        <p:blipFill>
          <a:blip r:embed="rId2"/>
          <a:stretch>
            <a:fillRect/>
          </a:stretch>
        </p:blipFill>
        <p:spPr>
          <a:xfrm>
            <a:off x="1534795" y="1691005"/>
            <a:ext cx="9646920" cy="4519295"/>
          </a:xfrm>
          <a:prstGeom prst="rect">
            <a:avLst/>
          </a:prstGeom>
        </p:spPr>
      </p:pic>
    </p:spTree>
    <p:extLst>
      <p:ext uri="{BB962C8B-B14F-4D97-AF65-F5344CB8AC3E}">
        <p14:creationId xmlns:p14="http://schemas.microsoft.com/office/powerpoint/2010/main" val="232886840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CTMTCS SII P1 : Artificial Intelligence</a:t>
            </a:r>
          </a:p>
        </p:txBody>
      </p:sp>
      <p:sp>
        <p:nvSpPr>
          <p:cNvPr id="4" name="Date Placeholder 3"/>
          <p:cNvSpPr>
            <a:spLocks noGrp="1"/>
          </p:cNvSpPr>
          <p:nvPr>
            <p:ph type="dt" sz="half" idx="10"/>
          </p:nvPr>
        </p:nvSpPr>
        <p:spPr/>
        <p:txBody>
          <a:bodyPr/>
          <a:lstStyle/>
          <a:p>
            <a:fld id="{9BACE134-3655-469B-8B20-8C4FE8C13BF4}"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2</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7" name="Content Placeholder 6"/>
          <p:cNvSpPr>
            <a:spLocks noGrp="1"/>
          </p:cNvSpPr>
          <p:nvPr>
            <p:ph idx="1"/>
          </p:nvPr>
        </p:nvSpPr>
        <p:spPr>
          <a:xfrm>
            <a:off x="609600" y="1481455"/>
            <a:ext cx="10972800" cy="5004435"/>
          </a:xfrm>
        </p:spPr>
        <p:txBody>
          <a:bodyPr/>
          <a:lstStyle/>
          <a:p>
            <a:r>
              <a:rPr lang="en-US" dirty="0">
                <a:solidFill>
                  <a:schemeClr val="tx1"/>
                </a:solidFill>
              </a:rPr>
              <a:t>Subject Details</a:t>
            </a:r>
          </a:p>
          <a:p>
            <a:pPr lvl="1"/>
            <a:r>
              <a:rPr lang="en-US" dirty="0">
                <a:solidFill>
                  <a:schemeClr val="tx1"/>
                </a:solidFill>
              </a:rPr>
              <a:t>Teaching Scheme</a:t>
            </a:r>
          </a:p>
          <a:p>
            <a:pPr lvl="2"/>
            <a:r>
              <a:rPr lang="en-US" dirty="0">
                <a:solidFill>
                  <a:schemeClr val="tx1"/>
                </a:solidFill>
              </a:rPr>
              <a:t>Theory Credits : 3</a:t>
            </a:r>
          </a:p>
          <a:p>
            <a:pPr lvl="2"/>
            <a:r>
              <a:rPr lang="en-US" dirty="0">
                <a:solidFill>
                  <a:schemeClr val="tx1"/>
                </a:solidFill>
              </a:rPr>
              <a:t>Practical Credits : 1</a:t>
            </a:r>
          </a:p>
          <a:p>
            <a:pPr lvl="2"/>
            <a:endParaRPr lang="en-US" dirty="0">
              <a:solidFill>
                <a:schemeClr val="tx1"/>
              </a:solidFill>
            </a:endParaRPr>
          </a:p>
          <a:p>
            <a:pPr lvl="1"/>
            <a:r>
              <a:rPr lang="en-US" dirty="0">
                <a:solidFill>
                  <a:schemeClr val="tx1"/>
                </a:solidFill>
              </a:rPr>
              <a:t>Evaluation Scheme</a:t>
            </a:r>
          </a:p>
          <a:p>
            <a:pPr lvl="2"/>
            <a:r>
              <a:rPr lang="en-US" dirty="0">
                <a:solidFill>
                  <a:schemeClr val="tx1"/>
                </a:solidFill>
              </a:rPr>
              <a:t>Internal Exams </a:t>
            </a:r>
          </a:p>
          <a:p>
            <a:pPr lvl="3"/>
            <a:r>
              <a:rPr lang="en-US" dirty="0">
                <a:solidFill>
                  <a:schemeClr val="tx1"/>
                </a:solidFill>
              </a:rPr>
              <a:t>TA1/ TA2 (25 Marks Each)</a:t>
            </a:r>
          </a:p>
          <a:p>
            <a:pPr lvl="3"/>
            <a:r>
              <a:rPr lang="en-US" dirty="0" err="1">
                <a:solidFill>
                  <a:schemeClr val="tx1"/>
                </a:solidFill>
              </a:rPr>
              <a:t>MId</a:t>
            </a:r>
            <a:r>
              <a:rPr lang="en-US" dirty="0">
                <a:solidFill>
                  <a:schemeClr val="tx1"/>
                </a:solidFill>
              </a:rPr>
              <a:t> Sem Exam : 50 Marks</a:t>
            </a:r>
          </a:p>
          <a:p>
            <a:pPr lvl="2"/>
            <a:r>
              <a:rPr lang="en-US" dirty="0">
                <a:solidFill>
                  <a:schemeClr val="tx1"/>
                </a:solidFill>
              </a:rPr>
              <a:t>End Sem Exam : 100 Marks</a:t>
            </a:r>
          </a:p>
          <a:p>
            <a:pPr lvl="2"/>
            <a:r>
              <a:rPr lang="en-US" dirty="0">
                <a:solidFill>
                  <a:schemeClr val="tx1"/>
                </a:solidFill>
              </a:rPr>
              <a:t>Practical End Sem Exam : 100 Marks</a:t>
            </a:r>
          </a:p>
          <a:p>
            <a:pPr lvl="2"/>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1ac48a8bd16_1_63"/>
          <p:cNvSpPr txBox="1">
            <a:spLocks noGrp="1"/>
          </p:cNvSpPr>
          <p:nvPr>
            <p:ph type="title"/>
          </p:nvPr>
        </p:nvSpPr>
        <p:spPr>
          <a:xfrm>
            <a:off x="2519070" y="1126933"/>
            <a:ext cx="6724800" cy="602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a:t>Supervised Learning : Online Shopping</a:t>
            </a:r>
            <a:endParaRPr/>
          </a:p>
        </p:txBody>
      </p:sp>
      <p:pic>
        <p:nvPicPr>
          <p:cNvPr id="406" name="Google Shape;406;g1ac48a8bd16_1_63" descr="Image result for recommender systems application in amazon"/>
          <p:cNvPicPr preferRelativeResize="0"/>
          <p:nvPr/>
        </p:nvPicPr>
        <p:blipFill rotWithShape="1">
          <a:blip r:embed="rId3">
            <a:alphaModFix/>
          </a:blip>
          <a:srcRect/>
          <a:stretch/>
        </p:blipFill>
        <p:spPr>
          <a:xfrm>
            <a:off x="2260156" y="1893997"/>
            <a:ext cx="7547432" cy="4297680"/>
          </a:xfrm>
          <a:prstGeom prst="rect">
            <a:avLst/>
          </a:prstGeom>
          <a:noFill/>
          <a:ln w="9525" cap="flat" cmpd="sng">
            <a:solidFill>
              <a:srgbClr val="689331"/>
            </a:solidFill>
            <a:prstDash val="solid"/>
            <a:round/>
            <a:headEnd type="none" w="sm" len="sm"/>
            <a:tailEnd type="none" w="sm" len="sm"/>
          </a:ln>
        </p:spPr>
      </p:pic>
      <p:sp>
        <p:nvSpPr>
          <p:cNvPr id="409" name="Google Shape;409;g1ac48a8bd16_1_63"/>
          <p:cNvSpPr txBox="1"/>
          <p:nvPr/>
        </p:nvSpPr>
        <p:spPr>
          <a:xfrm>
            <a:off x="9371675" y="6368675"/>
            <a:ext cx="22641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US" dirty="0">
                <a:solidFill>
                  <a:schemeClr val="dk2"/>
                </a:solidFill>
              </a:rPr>
              <a:t>Dr. Madhavi Dave</a:t>
            </a:r>
            <a:endParaRPr dirty="0">
              <a:solidFill>
                <a:schemeClr val="dk2"/>
              </a:solidFill>
            </a:endParaRPr>
          </a:p>
        </p:txBody>
      </p:sp>
      <p:sp>
        <p:nvSpPr>
          <p:cNvPr id="2" name="Date Placeholder 1">
            <a:extLst>
              <a:ext uri="{FF2B5EF4-FFF2-40B4-BE49-F238E27FC236}">
                <a16:creationId xmlns:a16="http://schemas.microsoft.com/office/drawing/2014/main" id="{9DFF0FF9-7BC8-45AE-A1C7-51114F7C71B6}"/>
              </a:ext>
            </a:extLst>
          </p:cNvPr>
          <p:cNvSpPr>
            <a:spLocks noGrp="1"/>
          </p:cNvSpPr>
          <p:nvPr>
            <p:ph type="dt" sz="half" idx="10"/>
          </p:nvPr>
        </p:nvSpPr>
        <p:spPr/>
        <p:txBody>
          <a:bodyPr/>
          <a:lstStyle/>
          <a:p>
            <a:fld id="{9DC4BF0D-E723-406A-B708-024FD426D324}" type="datetime1">
              <a:rPr lang="en-US" smtClean="0"/>
              <a:t>2/16/2023</a:t>
            </a:fld>
            <a:endParaRPr lang="en-US"/>
          </a:p>
        </p:txBody>
      </p:sp>
      <p:sp>
        <p:nvSpPr>
          <p:cNvPr id="3" name="Footer Placeholder 2">
            <a:extLst>
              <a:ext uri="{FF2B5EF4-FFF2-40B4-BE49-F238E27FC236}">
                <a16:creationId xmlns:a16="http://schemas.microsoft.com/office/drawing/2014/main" id="{CAA29361-EBF1-46BE-83CC-9516B2B06115}"/>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FEBBC1D6-5143-4764-88C5-8F3ECDA52969}"/>
              </a:ext>
            </a:extLst>
          </p:cNvPr>
          <p:cNvSpPr>
            <a:spLocks noGrp="1"/>
          </p:cNvSpPr>
          <p:nvPr>
            <p:ph type="sldNum" sz="quarter" idx="12"/>
          </p:nvPr>
        </p:nvSpPr>
        <p:spPr/>
        <p:txBody>
          <a:bodyPr/>
          <a:lstStyle/>
          <a:p>
            <a:fld id="{9B618960-8005-486C-9A75-10CB2AAC16F9}" type="slidenum">
              <a:rPr lang="en-US" smtClean="0"/>
              <a:t>20</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Example:</a:t>
            </a:r>
            <a:endParaRPr lang="en-US"/>
          </a:p>
        </p:txBody>
      </p:sp>
      <p:sp>
        <p:nvSpPr>
          <p:cNvPr id="4" name="Date Placeholder 3"/>
          <p:cNvSpPr>
            <a:spLocks noGrp="1"/>
          </p:cNvSpPr>
          <p:nvPr>
            <p:ph type="dt" sz="half" idx="10"/>
          </p:nvPr>
        </p:nvSpPr>
        <p:spPr/>
        <p:txBody>
          <a:bodyPr/>
          <a:lstStyle/>
          <a:p>
            <a:fld id="{37B8B418-D508-40E9-98B4-115665FF3C9D}"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200</a:t>
            </a:fld>
            <a:endParaRPr lang="en-US"/>
          </a:p>
        </p:txBody>
      </p:sp>
      <p:pic>
        <p:nvPicPr>
          <p:cNvPr id="8" name="Content Placeholder 7" descr="pr24"/>
          <p:cNvPicPr>
            <a:picLocks noGrp="1" noChangeAspect="1"/>
          </p:cNvPicPr>
          <p:nvPr>
            <p:ph idx="1"/>
          </p:nvPr>
        </p:nvPicPr>
        <p:blipFill>
          <a:blip r:embed="rId2"/>
          <a:stretch>
            <a:fillRect/>
          </a:stretch>
        </p:blipFill>
        <p:spPr>
          <a:xfrm>
            <a:off x="1178560" y="1582420"/>
            <a:ext cx="10334625" cy="456882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3" name="Content Placeholder 2"/>
          <p:cNvSpPr>
            <a:spLocks noGrp="1"/>
          </p:cNvSpPr>
          <p:nvPr>
            <p:ph idx="1"/>
          </p:nvPr>
        </p:nvSpPr>
        <p:spPr/>
        <p:txBody>
          <a:bodyPr/>
          <a:lstStyle/>
          <a:p>
            <a:r>
              <a:rPr lang="en-US"/>
              <a:t>What is the probability of drawing 2 King from a deck?</a:t>
            </a:r>
          </a:p>
          <a:p>
            <a:endParaRPr lang="en-US"/>
          </a:p>
        </p:txBody>
      </p:sp>
      <p:sp>
        <p:nvSpPr>
          <p:cNvPr id="4" name="Date Placeholder 3"/>
          <p:cNvSpPr>
            <a:spLocks noGrp="1"/>
          </p:cNvSpPr>
          <p:nvPr>
            <p:ph type="dt" sz="half" idx="10"/>
          </p:nvPr>
        </p:nvSpPr>
        <p:spPr/>
        <p:txBody>
          <a:bodyPr/>
          <a:lstStyle/>
          <a:p>
            <a:fld id="{94BDDD16-7E0B-4B13-A22F-14DA3ADEDE9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201</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345" y="0"/>
            <a:ext cx="10515600" cy="1325563"/>
          </a:xfrm>
        </p:spPr>
        <p:txBody>
          <a:bodyPr/>
          <a:lstStyle/>
          <a:p>
            <a:r>
              <a:rPr lang="en-US"/>
              <a:t>Example:</a:t>
            </a:r>
          </a:p>
        </p:txBody>
      </p:sp>
      <p:sp>
        <p:nvSpPr>
          <p:cNvPr id="3" name="Content Placeholder 2"/>
          <p:cNvSpPr>
            <a:spLocks noGrp="1"/>
          </p:cNvSpPr>
          <p:nvPr>
            <p:ph sz="half" idx="1"/>
          </p:nvPr>
        </p:nvSpPr>
        <p:spPr>
          <a:xfrm>
            <a:off x="275590" y="1161415"/>
            <a:ext cx="11640820" cy="4351655"/>
          </a:xfrm>
        </p:spPr>
        <p:txBody>
          <a:bodyPr/>
          <a:lstStyle/>
          <a:p>
            <a:r>
              <a:rPr lang="en-US"/>
              <a:t>What is the probability of drawing 2 King from a deck?</a:t>
            </a:r>
          </a:p>
          <a:p>
            <a:endParaRPr lang="en-US"/>
          </a:p>
        </p:txBody>
      </p:sp>
      <p:sp>
        <p:nvSpPr>
          <p:cNvPr id="4" name="Date Placeholder 3"/>
          <p:cNvSpPr>
            <a:spLocks noGrp="1"/>
          </p:cNvSpPr>
          <p:nvPr>
            <p:ph type="dt" sz="half" idx="10"/>
          </p:nvPr>
        </p:nvSpPr>
        <p:spPr/>
        <p:txBody>
          <a:bodyPr/>
          <a:lstStyle/>
          <a:p>
            <a:fld id="{2DD71256-3E5B-4A65-BFCB-ACA9D87B024E}"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202</a:t>
            </a:fld>
            <a:endParaRPr lang="en-US"/>
          </a:p>
        </p:txBody>
      </p:sp>
      <p:pic>
        <p:nvPicPr>
          <p:cNvPr id="7" name="Content Placeholder 6" descr="PR3"/>
          <p:cNvPicPr>
            <a:picLocks noGrp="1" noChangeAspect="1"/>
          </p:cNvPicPr>
          <p:nvPr>
            <p:ph sz="half" idx="2"/>
          </p:nvPr>
        </p:nvPicPr>
        <p:blipFill>
          <a:blip r:embed="rId2"/>
          <a:stretch>
            <a:fillRect/>
          </a:stretch>
        </p:blipFill>
        <p:spPr>
          <a:xfrm>
            <a:off x="1613535" y="1696085"/>
            <a:ext cx="8963660" cy="466026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265" y="2884170"/>
            <a:ext cx="10840085" cy="1711325"/>
          </a:xfrm>
        </p:spPr>
        <p:txBody>
          <a:bodyPr/>
          <a:lstStyle/>
          <a:p>
            <a:r>
              <a:rPr lang="en-US" b="1">
                <a:solidFill>
                  <a:srgbClr val="FF0000"/>
                </a:solidFill>
              </a:rPr>
              <a:t>End of Unit I.....</a:t>
            </a:r>
          </a:p>
        </p:txBody>
      </p:sp>
      <p:sp>
        <p:nvSpPr>
          <p:cNvPr id="5" name="Date Placeholder 4"/>
          <p:cNvSpPr>
            <a:spLocks noGrp="1"/>
          </p:cNvSpPr>
          <p:nvPr>
            <p:ph type="dt" sz="half" idx="10"/>
          </p:nvPr>
        </p:nvSpPr>
        <p:spPr/>
        <p:txBody>
          <a:bodyPr/>
          <a:lstStyle/>
          <a:p>
            <a:fld id="{C4A2885F-B0E1-48B6-9111-74F230D76D51}"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203</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C198-F7B2-4EB0-95D1-8A501482C14E}"/>
              </a:ext>
            </a:extLst>
          </p:cNvPr>
          <p:cNvSpPr>
            <a:spLocks noGrp="1"/>
          </p:cNvSpPr>
          <p:nvPr>
            <p:ph type="title"/>
          </p:nvPr>
        </p:nvSpPr>
        <p:spPr>
          <a:xfrm>
            <a:off x="397933" y="-92075"/>
            <a:ext cx="10515600" cy="1325563"/>
          </a:xfrm>
        </p:spPr>
        <p:txBody>
          <a:bodyPr/>
          <a:lstStyle/>
          <a:p>
            <a:r>
              <a:rPr lang="en-US" dirty="0"/>
              <a:t>Project Ideas</a:t>
            </a:r>
            <a:endParaRPr lang="en-IN" dirty="0"/>
          </a:p>
        </p:txBody>
      </p:sp>
      <p:sp>
        <p:nvSpPr>
          <p:cNvPr id="3" name="Content Placeholder 2">
            <a:extLst>
              <a:ext uri="{FF2B5EF4-FFF2-40B4-BE49-F238E27FC236}">
                <a16:creationId xmlns:a16="http://schemas.microsoft.com/office/drawing/2014/main" id="{A3F0F6AE-5D2B-442B-B42D-94AC0F376E43}"/>
              </a:ext>
            </a:extLst>
          </p:cNvPr>
          <p:cNvSpPr>
            <a:spLocks noGrp="1"/>
          </p:cNvSpPr>
          <p:nvPr>
            <p:ph sz="half" idx="1"/>
          </p:nvPr>
        </p:nvSpPr>
        <p:spPr>
          <a:xfrm>
            <a:off x="397932" y="1233488"/>
            <a:ext cx="5317067" cy="5122862"/>
          </a:xfrm>
        </p:spPr>
        <p:txBody>
          <a:bodyPr>
            <a:normAutofit/>
          </a:bodyPr>
          <a:lstStyle/>
          <a:p>
            <a:r>
              <a:rPr lang="en-US" dirty="0"/>
              <a:t>Automation + Intelligence</a:t>
            </a:r>
          </a:p>
          <a:p>
            <a:r>
              <a:rPr lang="en-US" dirty="0"/>
              <a:t>Application ORIENTED</a:t>
            </a:r>
          </a:p>
          <a:p>
            <a:r>
              <a:rPr lang="en-US" dirty="0"/>
              <a:t>Cyber Sec. &amp; Digital </a:t>
            </a:r>
            <a:r>
              <a:rPr lang="en-US" dirty="0" err="1"/>
              <a:t>Foren</a:t>
            </a:r>
            <a:endParaRPr lang="en-IN" dirty="0"/>
          </a:p>
        </p:txBody>
      </p:sp>
      <p:sp>
        <p:nvSpPr>
          <p:cNvPr id="4" name="Content Placeholder 3">
            <a:extLst>
              <a:ext uri="{FF2B5EF4-FFF2-40B4-BE49-F238E27FC236}">
                <a16:creationId xmlns:a16="http://schemas.microsoft.com/office/drawing/2014/main" id="{CCB086DB-AB1C-4592-96AD-96F772D582BC}"/>
              </a:ext>
            </a:extLst>
          </p:cNvPr>
          <p:cNvSpPr>
            <a:spLocks noGrp="1"/>
          </p:cNvSpPr>
          <p:nvPr>
            <p:ph sz="half" idx="2"/>
          </p:nvPr>
        </p:nvSpPr>
        <p:spPr/>
        <p:txBody>
          <a:bodyPr>
            <a:normAutofit/>
          </a:bodyPr>
          <a:lstStyle/>
          <a:p>
            <a:endParaRPr lang="en-IN" dirty="0"/>
          </a:p>
        </p:txBody>
      </p:sp>
      <p:sp>
        <p:nvSpPr>
          <p:cNvPr id="5" name="Date Placeholder 4">
            <a:extLst>
              <a:ext uri="{FF2B5EF4-FFF2-40B4-BE49-F238E27FC236}">
                <a16:creationId xmlns:a16="http://schemas.microsoft.com/office/drawing/2014/main" id="{0FFD0A8B-BA62-40FF-AFAF-7A0CC20319A9}"/>
              </a:ext>
            </a:extLst>
          </p:cNvPr>
          <p:cNvSpPr>
            <a:spLocks noGrp="1"/>
          </p:cNvSpPr>
          <p:nvPr>
            <p:ph type="dt" sz="half" idx="10"/>
          </p:nvPr>
        </p:nvSpPr>
        <p:spPr/>
        <p:txBody>
          <a:bodyPr/>
          <a:lstStyle/>
          <a:p>
            <a:fld id="{7F363B8E-6B20-4CD5-B5F9-52355E209BD8}" type="datetime1">
              <a:rPr lang="en-US" smtClean="0"/>
              <a:t>2/16/2023</a:t>
            </a:fld>
            <a:endParaRPr lang="en-US"/>
          </a:p>
        </p:txBody>
      </p:sp>
      <p:sp>
        <p:nvSpPr>
          <p:cNvPr id="6" name="Footer Placeholder 5">
            <a:extLst>
              <a:ext uri="{FF2B5EF4-FFF2-40B4-BE49-F238E27FC236}">
                <a16:creationId xmlns:a16="http://schemas.microsoft.com/office/drawing/2014/main" id="{4E00A329-E3CF-4C11-8097-F02B075F1BD5}"/>
              </a:ext>
            </a:extLst>
          </p:cNvPr>
          <p:cNvSpPr>
            <a:spLocks noGrp="1"/>
          </p:cNvSpPr>
          <p:nvPr>
            <p:ph type="ftr" sz="quarter" idx="11"/>
          </p:nvPr>
        </p:nvSpPr>
        <p:spPr/>
        <p:txBody>
          <a:bodyPr/>
          <a:lstStyle/>
          <a:p>
            <a:r>
              <a:rPr lang="it-IT"/>
              <a:t>Dr Mukti Padhya : AI @M.Tech_CS 2023</a:t>
            </a:r>
            <a:endParaRPr lang="en-US"/>
          </a:p>
        </p:txBody>
      </p:sp>
      <p:sp>
        <p:nvSpPr>
          <p:cNvPr id="7" name="Slide Number Placeholder 6">
            <a:extLst>
              <a:ext uri="{FF2B5EF4-FFF2-40B4-BE49-F238E27FC236}">
                <a16:creationId xmlns:a16="http://schemas.microsoft.com/office/drawing/2014/main" id="{54D29A63-CD12-4808-BF03-30A9FF26C930}"/>
              </a:ext>
            </a:extLst>
          </p:cNvPr>
          <p:cNvSpPr>
            <a:spLocks noGrp="1"/>
          </p:cNvSpPr>
          <p:nvPr>
            <p:ph type="sldNum" sz="quarter" idx="12"/>
          </p:nvPr>
        </p:nvSpPr>
        <p:spPr/>
        <p:txBody>
          <a:bodyPr/>
          <a:lstStyle/>
          <a:p>
            <a:fld id="{9B618960-8005-486C-9A75-10CB2AAC16F9}" type="slidenum">
              <a:rPr lang="en-US" smtClean="0"/>
              <a:t>204</a:t>
            </a:fld>
            <a:endParaRPr lang="en-US"/>
          </a:p>
        </p:txBody>
      </p:sp>
    </p:spTree>
    <p:extLst>
      <p:ext uri="{BB962C8B-B14F-4D97-AF65-F5344CB8AC3E}">
        <p14:creationId xmlns:p14="http://schemas.microsoft.com/office/powerpoint/2010/main" val="584624322"/>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C198-F7B2-4EB0-95D1-8A501482C14E}"/>
              </a:ext>
            </a:extLst>
          </p:cNvPr>
          <p:cNvSpPr>
            <a:spLocks noGrp="1"/>
          </p:cNvSpPr>
          <p:nvPr>
            <p:ph type="title"/>
          </p:nvPr>
        </p:nvSpPr>
        <p:spPr>
          <a:xfrm>
            <a:off x="397933" y="-92075"/>
            <a:ext cx="10515600" cy="1325563"/>
          </a:xfrm>
        </p:spPr>
        <p:txBody>
          <a:bodyPr/>
          <a:lstStyle/>
          <a:p>
            <a:r>
              <a:rPr lang="en-US" dirty="0"/>
              <a:t>Project Ideas</a:t>
            </a:r>
            <a:endParaRPr lang="en-IN" dirty="0"/>
          </a:p>
        </p:txBody>
      </p:sp>
      <p:sp>
        <p:nvSpPr>
          <p:cNvPr id="3" name="Content Placeholder 2">
            <a:extLst>
              <a:ext uri="{FF2B5EF4-FFF2-40B4-BE49-F238E27FC236}">
                <a16:creationId xmlns:a16="http://schemas.microsoft.com/office/drawing/2014/main" id="{A3F0F6AE-5D2B-442B-B42D-94AC0F376E43}"/>
              </a:ext>
            </a:extLst>
          </p:cNvPr>
          <p:cNvSpPr>
            <a:spLocks noGrp="1"/>
          </p:cNvSpPr>
          <p:nvPr>
            <p:ph sz="half" idx="1"/>
          </p:nvPr>
        </p:nvSpPr>
        <p:spPr>
          <a:xfrm>
            <a:off x="397932" y="1233488"/>
            <a:ext cx="5317067" cy="5122862"/>
          </a:xfrm>
        </p:spPr>
        <p:txBody>
          <a:bodyPr>
            <a:normAutofit lnSpcReduction="10000"/>
          </a:bodyPr>
          <a:lstStyle/>
          <a:p>
            <a:r>
              <a:rPr lang="en-US" dirty="0"/>
              <a:t>Generating Textures and Patterns</a:t>
            </a:r>
          </a:p>
          <a:p>
            <a:r>
              <a:rPr lang="en-US" dirty="0"/>
              <a:t>Healthcare: </a:t>
            </a:r>
            <a:r>
              <a:rPr lang="en-US" b="0" i="0" dirty="0">
                <a:effectLst/>
                <a:latin typeface="-apple-system"/>
              </a:rPr>
              <a:t>predict stroke risk using a prediction model and provide personalized warning message</a:t>
            </a:r>
            <a:endParaRPr lang="en-US" dirty="0"/>
          </a:p>
          <a:p>
            <a:r>
              <a:rPr lang="en-US" dirty="0"/>
              <a:t>Handwriting Matching</a:t>
            </a:r>
          </a:p>
          <a:p>
            <a:r>
              <a:rPr lang="en-US" dirty="0"/>
              <a:t>Labeling of Audio File</a:t>
            </a:r>
          </a:p>
          <a:p>
            <a:r>
              <a:rPr lang="en-US" dirty="0"/>
              <a:t>Online Exam Invigilation</a:t>
            </a:r>
          </a:p>
          <a:p>
            <a:r>
              <a:rPr lang="en-US" dirty="0"/>
              <a:t>Game related to cyber Security</a:t>
            </a:r>
          </a:p>
          <a:p>
            <a:r>
              <a:rPr lang="en-US" dirty="0"/>
              <a:t>Accident Prediction</a:t>
            </a:r>
          </a:p>
          <a:p>
            <a:r>
              <a:rPr lang="en-US" dirty="0" err="1"/>
              <a:t>Chatboat</a:t>
            </a:r>
            <a:r>
              <a:rPr lang="en-US" dirty="0"/>
              <a:t> for Univ.</a:t>
            </a:r>
          </a:p>
          <a:p>
            <a:endParaRPr lang="en-US" dirty="0"/>
          </a:p>
          <a:p>
            <a:endParaRPr lang="en-IN" dirty="0"/>
          </a:p>
        </p:txBody>
      </p:sp>
      <p:sp>
        <p:nvSpPr>
          <p:cNvPr id="4" name="Content Placeholder 3">
            <a:extLst>
              <a:ext uri="{FF2B5EF4-FFF2-40B4-BE49-F238E27FC236}">
                <a16:creationId xmlns:a16="http://schemas.microsoft.com/office/drawing/2014/main" id="{CCB086DB-AB1C-4592-96AD-96F772D582BC}"/>
              </a:ext>
            </a:extLst>
          </p:cNvPr>
          <p:cNvSpPr>
            <a:spLocks noGrp="1"/>
          </p:cNvSpPr>
          <p:nvPr>
            <p:ph sz="half" idx="2"/>
          </p:nvPr>
        </p:nvSpPr>
        <p:spPr/>
        <p:txBody>
          <a:bodyPr>
            <a:normAutofit lnSpcReduction="10000"/>
          </a:bodyPr>
          <a:lstStyle/>
          <a:p>
            <a:r>
              <a:rPr lang="en-US" dirty="0"/>
              <a:t>AI/</a:t>
            </a:r>
            <a:r>
              <a:rPr lang="en-US" dirty="0" err="1"/>
              <a:t>Ml</a:t>
            </a:r>
            <a:r>
              <a:rPr lang="en-US" dirty="0"/>
              <a:t> for Dark web</a:t>
            </a:r>
          </a:p>
          <a:p>
            <a:r>
              <a:rPr lang="en-US" dirty="0"/>
              <a:t>Anomaly Detection</a:t>
            </a:r>
          </a:p>
          <a:p>
            <a:r>
              <a:rPr lang="en-US" dirty="0"/>
              <a:t>Phishing detection –WhatsApp</a:t>
            </a:r>
          </a:p>
          <a:p>
            <a:pPr>
              <a:lnSpc>
                <a:spcPct val="100000"/>
              </a:lnSpc>
            </a:pPr>
            <a:r>
              <a:rPr lang="en-IN" dirty="0"/>
              <a:t>Behaviour Modelling System</a:t>
            </a:r>
            <a:endParaRPr lang="en-US" dirty="0"/>
          </a:p>
          <a:p>
            <a:r>
              <a:rPr lang="en-US" dirty="0"/>
              <a:t>Fake news detection</a:t>
            </a:r>
          </a:p>
          <a:p>
            <a:endParaRPr lang="en-IN" dirty="0"/>
          </a:p>
        </p:txBody>
      </p:sp>
      <p:sp>
        <p:nvSpPr>
          <p:cNvPr id="5" name="Date Placeholder 4">
            <a:extLst>
              <a:ext uri="{FF2B5EF4-FFF2-40B4-BE49-F238E27FC236}">
                <a16:creationId xmlns:a16="http://schemas.microsoft.com/office/drawing/2014/main" id="{0FFD0A8B-BA62-40FF-AFAF-7A0CC20319A9}"/>
              </a:ext>
            </a:extLst>
          </p:cNvPr>
          <p:cNvSpPr>
            <a:spLocks noGrp="1"/>
          </p:cNvSpPr>
          <p:nvPr>
            <p:ph type="dt" sz="half" idx="10"/>
          </p:nvPr>
        </p:nvSpPr>
        <p:spPr/>
        <p:txBody>
          <a:bodyPr/>
          <a:lstStyle/>
          <a:p>
            <a:fld id="{7F363B8E-6B20-4CD5-B5F9-52355E209BD8}" type="datetime1">
              <a:rPr lang="en-US" smtClean="0"/>
              <a:t>2/16/2023</a:t>
            </a:fld>
            <a:endParaRPr lang="en-US"/>
          </a:p>
        </p:txBody>
      </p:sp>
      <p:sp>
        <p:nvSpPr>
          <p:cNvPr id="6" name="Footer Placeholder 5">
            <a:extLst>
              <a:ext uri="{FF2B5EF4-FFF2-40B4-BE49-F238E27FC236}">
                <a16:creationId xmlns:a16="http://schemas.microsoft.com/office/drawing/2014/main" id="{4E00A329-E3CF-4C11-8097-F02B075F1BD5}"/>
              </a:ext>
            </a:extLst>
          </p:cNvPr>
          <p:cNvSpPr>
            <a:spLocks noGrp="1"/>
          </p:cNvSpPr>
          <p:nvPr>
            <p:ph type="ftr" sz="quarter" idx="11"/>
          </p:nvPr>
        </p:nvSpPr>
        <p:spPr/>
        <p:txBody>
          <a:bodyPr/>
          <a:lstStyle/>
          <a:p>
            <a:r>
              <a:rPr lang="it-IT"/>
              <a:t>Dr Mukti Padhya : AI @M.Tech_CS 2023</a:t>
            </a:r>
            <a:endParaRPr lang="en-US"/>
          </a:p>
        </p:txBody>
      </p:sp>
      <p:sp>
        <p:nvSpPr>
          <p:cNvPr id="7" name="Slide Number Placeholder 6">
            <a:extLst>
              <a:ext uri="{FF2B5EF4-FFF2-40B4-BE49-F238E27FC236}">
                <a16:creationId xmlns:a16="http://schemas.microsoft.com/office/drawing/2014/main" id="{54D29A63-CD12-4808-BF03-30A9FF26C930}"/>
              </a:ext>
            </a:extLst>
          </p:cNvPr>
          <p:cNvSpPr>
            <a:spLocks noGrp="1"/>
          </p:cNvSpPr>
          <p:nvPr>
            <p:ph type="sldNum" sz="quarter" idx="12"/>
          </p:nvPr>
        </p:nvSpPr>
        <p:spPr/>
        <p:txBody>
          <a:bodyPr/>
          <a:lstStyle/>
          <a:p>
            <a:fld id="{9B618960-8005-486C-9A75-10CB2AAC16F9}" type="slidenum">
              <a:rPr lang="en-US" smtClean="0"/>
              <a:t>205</a:t>
            </a:fld>
            <a:endParaRPr lang="en-US"/>
          </a:p>
        </p:txBody>
      </p:sp>
    </p:spTree>
    <p:extLst>
      <p:ext uri="{BB962C8B-B14F-4D97-AF65-F5344CB8AC3E}">
        <p14:creationId xmlns:p14="http://schemas.microsoft.com/office/powerpoint/2010/main" val="40209657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ac48a8bd16_1_69"/>
          <p:cNvSpPr txBox="1">
            <a:spLocks noGrp="1"/>
          </p:cNvSpPr>
          <p:nvPr>
            <p:ph type="title"/>
          </p:nvPr>
        </p:nvSpPr>
        <p:spPr>
          <a:xfrm>
            <a:off x="2530345" y="1567191"/>
            <a:ext cx="7536516" cy="602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dirty="0"/>
              <a:t>Fuzzy System : Automated Controlled Machine</a:t>
            </a:r>
            <a:endParaRPr dirty="0"/>
          </a:p>
        </p:txBody>
      </p:sp>
      <p:pic>
        <p:nvPicPr>
          <p:cNvPr id="415" name="Google Shape;415;g1ac48a8bd16_1_69" descr="Image result for fuzzy logic in latest washing machine images"/>
          <p:cNvPicPr preferRelativeResize="0"/>
          <p:nvPr/>
        </p:nvPicPr>
        <p:blipFill rotWithShape="1">
          <a:blip r:embed="rId3">
            <a:alphaModFix/>
          </a:blip>
          <a:srcRect/>
          <a:stretch/>
        </p:blipFill>
        <p:spPr>
          <a:xfrm>
            <a:off x="2294461" y="2319870"/>
            <a:ext cx="7772400" cy="3886200"/>
          </a:xfrm>
          <a:prstGeom prst="rect">
            <a:avLst/>
          </a:prstGeom>
          <a:noFill/>
          <a:ln w="9525" cap="flat" cmpd="sng">
            <a:solidFill>
              <a:srgbClr val="7F7F7F"/>
            </a:solidFill>
            <a:prstDash val="solid"/>
            <a:round/>
            <a:headEnd type="none" w="sm" len="sm"/>
            <a:tailEnd type="none" w="sm" len="sm"/>
          </a:ln>
        </p:spPr>
      </p:pic>
      <p:sp>
        <p:nvSpPr>
          <p:cNvPr id="2" name="Date Placeholder 1">
            <a:extLst>
              <a:ext uri="{FF2B5EF4-FFF2-40B4-BE49-F238E27FC236}">
                <a16:creationId xmlns:a16="http://schemas.microsoft.com/office/drawing/2014/main" id="{B18C4D6C-C429-4220-9DB8-EC2086329829}"/>
              </a:ext>
            </a:extLst>
          </p:cNvPr>
          <p:cNvSpPr>
            <a:spLocks noGrp="1"/>
          </p:cNvSpPr>
          <p:nvPr>
            <p:ph type="dt" sz="half" idx="10"/>
          </p:nvPr>
        </p:nvSpPr>
        <p:spPr/>
        <p:txBody>
          <a:bodyPr/>
          <a:lstStyle/>
          <a:p>
            <a:fld id="{9E1287A5-64BE-4897-955E-9DF6FB4669FD}" type="datetime1">
              <a:rPr lang="en-US" smtClean="0"/>
              <a:t>2/16/2023</a:t>
            </a:fld>
            <a:endParaRPr lang="en-US"/>
          </a:p>
        </p:txBody>
      </p:sp>
      <p:sp>
        <p:nvSpPr>
          <p:cNvPr id="3" name="Footer Placeholder 2">
            <a:extLst>
              <a:ext uri="{FF2B5EF4-FFF2-40B4-BE49-F238E27FC236}">
                <a16:creationId xmlns:a16="http://schemas.microsoft.com/office/drawing/2014/main" id="{3D7C0703-269C-4830-8FE7-60215138B230}"/>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05A65EE2-655C-4EC8-8436-20C9D5F4B2B5}"/>
              </a:ext>
            </a:extLst>
          </p:cNvPr>
          <p:cNvSpPr>
            <a:spLocks noGrp="1"/>
          </p:cNvSpPr>
          <p:nvPr>
            <p:ph type="sldNum" sz="quarter" idx="12"/>
          </p:nvPr>
        </p:nvSpPr>
        <p:spPr/>
        <p:txBody>
          <a:bodyPr/>
          <a:lstStyle/>
          <a:p>
            <a:fld id="{9B618960-8005-486C-9A75-10CB2AAC16F9}" type="slidenum">
              <a:rPr lang="en-US" smtClean="0"/>
              <a:t>21</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1ac48a8bd16_1_74"/>
          <p:cNvSpPr txBox="1">
            <a:spLocks noGrp="1"/>
          </p:cNvSpPr>
          <p:nvPr>
            <p:ph type="title"/>
          </p:nvPr>
        </p:nvSpPr>
        <p:spPr>
          <a:xfrm>
            <a:off x="2184400" y="712015"/>
            <a:ext cx="7577900" cy="100498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dirty="0"/>
              <a:t>Security: NVIDIA Metropolis</a:t>
            </a:r>
            <a:endParaRPr dirty="0"/>
          </a:p>
        </p:txBody>
      </p:sp>
      <p:pic>
        <p:nvPicPr>
          <p:cNvPr id="424" name="Google Shape;424;g1ac48a8bd16_1_74" descr="https://venturebeat.com/wp-content/uploads/2017/10/nvidia-metropolis.jpg?fit=578%2C363&amp;strip=all"/>
          <p:cNvPicPr preferRelativeResize="0"/>
          <p:nvPr/>
        </p:nvPicPr>
        <p:blipFill rotWithShape="1">
          <a:blip r:embed="rId3">
            <a:alphaModFix/>
          </a:blip>
          <a:srcRect/>
          <a:stretch/>
        </p:blipFill>
        <p:spPr>
          <a:xfrm>
            <a:off x="2429700" y="1939685"/>
            <a:ext cx="7332600" cy="4206300"/>
          </a:xfrm>
          <a:prstGeom prst="rect">
            <a:avLst/>
          </a:prstGeom>
          <a:noFill/>
          <a:ln>
            <a:noFill/>
          </a:ln>
          <a:effectLst>
            <a:outerShdw blurRad="57150" dist="19050" dir="5400000" algn="bl" rotWithShape="0">
              <a:srgbClr val="000000">
                <a:alpha val="50000"/>
              </a:srgbClr>
            </a:outerShdw>
          </a:effectLst>
        </p:spPr>
      </p:pic>
      <p:sp>
        <p:nvSpPr>
          <p:cNvPr id="2" name="Date Placeholder 1">
            <a:extLst>
              <a:ext uri="{FF2B5EF4-FFF2-40B4-BE49-F238E27FC236}">
                <a16:creationId xmlns:a16="http://schemas.microsoft.com/office/drawing/2014/main" id="{17148B08-3886-4AD0-90DF-9D8C1DB3887D}"/>
              </a:ext>
            </a:extLst>
          </p:cNvPr>
          <p:cNvSpPr>
            <a:spLocks noGrp="1"/>
          </p:cNvSpPr>
          <p:nvPr>
            <p:ph type="dt" sz="half" idx="10"/>
          </p:nvPr>
        </p:nvSpPr>
        <p:spPr/>
        <p:txBody>
          <a:bodyPr/>
          <a:lstStyle/>
          <a:p>
            <a:fld id="{23CC4435-DAC8-4394-8137-C22D1A71E66D}" type="datetime1">
              <a:rPr lang="en-US" smtClean="0"/>
              <a:t>2/16/2023</a:t>
            </a:fld>
            <a:endParaRPr lang="en-US"/>
          </a:p>
        </p:txBody>
      </p:sp>
      <p:sp>
        <p:nvSpPr>
          <p:cNvPr id="3" name="Footer Placeholder 2">
            <a:extLst>
              <a:ext uri="{FF2B5EF4-FFF2-40B4-BE49-F238E27FC236}">
                <a16:creationId xmlns:a16="http://schemas.microsoft.com/office/drawing/2014/main" id="{50C7B526-CCC6-471E-94D7-84C1472EDBBA}"/>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2B69850D-432A-4DEF-961B-E255351361BE}"/>
              </a:ext>
            </a:extLst>
          </p:cNvPr>
          <p:cNvSpPr>
            <a:spLocks noGrp="1"/>
          </p:cNvSpPr>
          <p:nvPr>
            <p:ph type="sldNum" sz="quarter" idx="12"/>
          </p:nvPr>
        </p:nvSpPr>
        <p:spPr/>
        <p:txBody>
          <a:bodyPr/>
          <a:lstStyle/>
          <a:p>
            <a:fld id="{9B618960-8005-486C-9A75-10CB2AAC16F9}" type="slidenum">
              <a:rPr lang="en-US" smtClean="0"/>
              <a:t>22</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ac48a8bd16_1_84"/>
          <p:cNvSpPr txBox="1">
            <a:spLocks noGrp="1"/>
          </p:cNvSpPr>
          <p:nvPr>
            <p:ph type="title"/>
          </p:nvPr>
        </p:nvSpPr>
        <p:spPr>
          <a:xfrm>
            <a:off x="2519070" y="1126933"/>
            <a:ext cx="6724800" cy="602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a:t>Game Playing</a:t>
            </a:r>
            <a:endParaRPr/>
          </a:p>
        </p:txBody>
      </p:sp>
      <p:pic>
        <p:nvPicPr>
          <p:cNvPr id="433" name="Google Shape;433;g1ac48a8bd16_1_84" descr="Image result for AlphaGo Defeats World Champion ke jie"/>
          <p:cNvPicPr preferRelativeResize="0"/>
          <p:nvPr/>
        </p:nvPicPr>
        <p:blipFill rotWithShape="1">
          <a:blip r:embed="rId3">
            <a:alphaModFix/>
          </a:blip>
          <a:srcRect/>
          <a:stretch/>
        </p:blipFill>
        <p:spPr>
          <a:xfrm>
            <a:off x="2348785" y="1869091"/>
            <a:ext cx="7494416" cy="4206241"/>
          </a:xfrm>
          <a:prstGeom prst="rect">
            <a:avLst/>
          </a:prstGeom>
          <a:noFill/>
          <a:ln>
            <a:noFill/>
          </a:ln>
          <a:effectLst>
            <a:outerShdw blurRad="57150" dist="19050" dir="5400000" algn="bl" rotWithShape="0">
              <a:srgbClr val="000000">
                <a:alpha val="50000"/>
              </a:srgbClr>
            </a:outerShdw>
          </a:effectLst>
        </p:spPr>
      </p:pic>
      <p:sp>
        <p:nvSpPr>
          <p:cNvPr id="2" name="Date Placeholder 1">
            <a:extLst>
              <a:ext uri="{FF2B5EF4-FFF2-40B4-BE49-F238E27FC236}">
                <a16:creationId xmlns:a16="http://schemas.microsoft.com/office/drawing/2014/main" id="{348D1009-FCD7-4D6C-99E6-F7CD2A0DA777}"/>
              </a:ext>
            </a:extLst>
          </p:cNvPr>
          <p:cNvSpPr>
            <a:spLocks noGrp="1"/>
          </p:cNvSpPr>
          <p:nvPr>
            <p:ph type="dt" sz="half" idx="10"/>
          </p:nvPr>
        </p:nvSpPr>
        <p:spPr/>
        <p:txBody>
          <a:bodyPr/>
          <a:lstStyle/>
          <a:p>
            <a:fld id="{86B7ECE5-FE5D-4136-AB99-3AF8AD81B2D0}" type="datetime1">
              <a:rPr lang="en-US" smtClean="0"/>
              <a:t>2/16/2023</a:t>
            </a:fld>
            <a:endParaRPr lang="en-US"/>
          </a:p>
        </p:txBody>
      </p:sp>
      <p:sp>
        <p:nvSpPr>
          <p:cNvPr id="3" name="Footer Placeholder 2">
            <a:extLst>
              <a:ext uri="{FF2B5EF4-FFF2-40B4-BE49-F238E27FC236}">
                <a16:creationId xmlns:a16="http://schemas.microsoft.com/office/drawing/2014/main" id="{D756EA46-52A3-421F-8702-0A3CE92B9117}"/>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0668ADA5-A8DE-4F7B-8808-88D2D24C5A05}"/>
              </a:ext>
            </a:extLst>
          </p:cNvPr>
          <p:cNvSpPr>
            <a:spLocks noGrp="1"/>
          </p:cNvSpPr>
          <p:nvPr>
            <p:ph type="sldNum" sz="quarter" idx="12"/>
          </p:nvPr>
        </p:nvSpPr>
        <p:spPr/>
        <p:txBody>
          <a:bodyPr/>
          <a:lstStyle/>
          <a:p>
            <a:fld id="{9B618960-8005-486C-9A75-10CB2AAC16F9}" type="slidenum">
              <a:rPr lang="en-US" smtClean="0"/>
              <a:t>23</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1ac48a8bd16_1_89"/>
          <p:cNvSpPr txBox="1">
            <a:spLocks noGrp="1"/>
          </p:cNvSpPr>
          <p:nvPr>
            <p:ph type="title"/>
          </p:nvPr>
        </p:nvSpPr>
        <p:spPr>
          <a:xfrm>
            <a:off x="2519070" y="1126933"/>
            <a:ext cx="6724800" cy="602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2800"/>
              <a:buFont typeface="Arial"/>
              <a:buNone/>
            </a:pPr>
            <a:r>
              <a:rPr lang="en-US"/>
              <a:t>Virtual Agents : Chatbots</a:t>
            </a:r>
            <a:endParaRPr/>
          </a:p>
        </p:txBody>
      </p:sp>
      <p:pic>
        <p:nvPicPr>
          <p:cNvPr id="442" name="Google Shape;442;g1ac48a8bd16_1_89"/>
          <p:cNvPicPr preferRelativeResize="0"/>
          <p:nvPr/>
        </p:nvPicPr>
        <p:blipFill rotWithShape="1">
          <a:blip r:embed="rId3">
            <a:alphaModFix/>
          </a:blip>
          <a:srcRect/>
          <a:stretch/>
        </p:blipFill>
        <p:spPr>
          <a:xfrm>
            <a:off x="1977124" y="2045849"/>
            <a:ext cx="7802212" cy="3931920"/>
          </a:xfrm>
          <a:prstGeom prst="rect">
            <a:avLst/>
          </a:prstGeom>
          <a:noFill/>
          <a:ln w="9525" cap="flat" cmpd="sng">
            <a:solidFill>
              <a:srgbClr val="212121"/>
            </a:solidFill>
            <a:prstDash val="solid"/>
            <a:round/>
            <a:headEnd type="none" w="sm" len="sm"/>
            <a:tailEnd type="none" w="sm" len="sm"/>
          </a:ln>
        </p:spPr>
      </p:pic>
      <p:sp>
        <p:nvSpPr>
          <p:cNvPr id="443" name="Google Shape;443;g1ac48a8bd16_1_89"/>
          <p:cNvSpPr txBox="1">
            <a:spLocks noGrp="1"/>
          </p:cNvSpPr>
          <p:nvPr>
            <p:ph type="sldNum" idx="12"/>
          </p:nvPr>
        </p:nvSpPr>
        <p:spPr>
          <a:xfrm>
            <a:off x="5642950" y="6462425"/>
            <a:ext cx="1207200" cy="365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sz="1400">
                <a:solidFill>
                  <a:schemeClr val="dk2"/>
                </a:solidFill>
              </a:rPr>
              <a:t>24</a:t>
            </a:fld>
            <a:endParaRPr sz="1400">
              <a:solidFill>
                <a:schemeClr val="dk2"/>
              </a:solidFill>
            </a:endParaRPr>
          </a:p>
        </p:txBody>
      </p:sp>
      <p:sp>
        <p:nvSpPr>
          <p:cNvPr id="444" name="Google Shape;444;g1ac48a8bd16_1_89"/>
          <p:cNvSpPr txBox="1"/>
          <p:nvPr/>
        </p:nvSpPr>
        <p:spPr>
          <a:xfrm>
            <a:off x="380075" y="6444875"/>
            <a:ext cx="22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2"/>
                </a:solidFill>
              </a:rPr>
              <a:t>Artificial Intelligence</a:t>
            </a:r>
            <a:endParaRPr>
              <a:solidFill>
                <a:schemeClr val="dk2"/>
              </a:solidFill>
            </a:endParaRPr>
          </a:p>
        </p:txBody>
      </p:sp>
      <p:sp>
        <p:nvSpPr>
          <p:cNvPr id="445" name="Google Shape;445;g1ac48a8bd16_1_89"/>
          <p:cNvSpPr txBox="1"/>
          <p:nvPr/>
        </p:nvSpPr>
        <p:spPr>
          <a:xfrm>
            <a:off x="9371675" y="6368675"/>
            <a:ext cx="22641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US">
                <a:solidFill>
                  <a:schemeClr val="dk2"/>
                </a:solidFill>
              </a:rPr>
              <a:t>Dr. Madhavi Dave</a:t>
            </a:r>
            <a:endParaRPr>
              <a:solidFill>
                <a:schemeClr val="dk2"/>
              </a:solidFill>
            </a:endParaRPr>
          </a:p>
        </p:txBody>
      </p:sp>
      <p:sp>
        <p:nvSpPr>
          <p:cNvPr id="2" name="Date Placeholder 1">
            <a:extLst>
              <a:ext uri="{FF2B5EF4-FFF2-40B4-BE49-F238E27FC236}">
                <a16:creationId xmlns:a16="http://schemas.microsoft.com/office/drawing/2014/main" id="{7B26B30B-F56E-4149-AC4C-032551802B1C}"/>
              </a:ext>
            </a:extLst>
          </p:cNvPr>
          <p:cNvSpPr>
            <a:spLocks noGrp="1"/>
          </p:cNvSpPr>
          <p:nvPr>
            <p:ph type="dt" sz="half" idx="10"/>
          </p:nvPr>
        </p:nvSpPr>
        <p:spPr/>
        <p:txBody>
          <a:bodyPr/>
          <a:lstStyle/>
          <a:p>
            <a:fld id="{1E1A9BF8-BD68-483A-BDD2-52942B90110B}" type="datetime1">
              <a:rPr lang="en-US" smtClean="0"/>
              <a:t>2/16/2023</a:t>
            </a:fld>
            <a:endParaRPr lang="en-US"/>
          </a:p>
        </p:txBody>
      </p:sp>
      <p:sp>
        <p:nvSpPr>
          <p:cNvPr id="3" name="Footer Placeholder 2">
            <a:extLst>
              <a:ext uri="{FF2B5EF4-FFF2-40B4-BE49-F238E27FC236}">
                <a16:creationId xmlns:a16="http://schemas.microsoft.com/office/drawing/2014/main" id="{D348881A-EA2D-426D-B2F3-B3864D1F09E5}"/>
              </a:ext>
            </a:extLst>
          </p:cNvPr>
          <p:cNvSpPr>
            <a:spLocks noGrp="1"/>
          </p:cNvSpPr>
          <p:nvPr>
            <p:ph type="ftr" sz="quarter" idx="11"/>
          </p:nvPr>
        </p:nvSpPr>
        <p:spPr/>
        <p:txBody>
          <a:bodyPr/>
          <a:lstStyle/>
          <a:p>
            <a:r>
              <a:rPr lang="it-IT"/>
              <a:t>Dr Mukti Padhya : AI @M.Tech_CS 2023</a:t>
            </a:r>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br>
              <a:rPr lang="en-US" dirty="0">
                <a:solidFill>
                  <a:schemeClr val="accent1">
                    <a:lumMod val="50000"/>
                  </a:schemeClr>
                </a:solidFill>
              </a:rPr>
            </a:br>
            <a:r>
              <a:rPr lang="en-US" dirty="0">
                <a:solidFill>
                  <a:srgbClr val="FF0000"/>
                </a:solidFill>
              </a:rPr>
              <a:t> Tesla’s Self-Driving Car </a:t>
            </a:r>
          </a:p>
        </p:txBody>
      </p:sp>
      <p:pic>
        <p:nvPicPr>
          <p:cNvPr id="8" name="Picture 7" descr="AI_3.JPG"/>
          <p:cNvPicPr>
            <a:picLocks noChangeAspect="1"/>
          </p:cNvPicPr>
          <p:nvPr/>
        </p:nvPicPr>
        <p:blipFill>
          <a:blip r:embed="rId2"/>
          <a:stretch>
            <a:fillRect/>
          </a:stretch>
        </p:blipFill>
        <p:spPr>
          <a:xfrm>
            <a:off x="2297702" y="1869212"/>
            <a:ext cx="7753350" cy="4086225"/>
          </a:xfrm>
          <a:prstGeom prst="rect">
            <a:avLst/>
          </a:prstGeom>
        </p:spPr>
      </p:pic>
      <p:sp>
        <p:nvSpPr>
          <p:cNvPr id="3" name="Date Placeholder 2">
            <a:extLst>
              <a:ext uri="{FF2B5EF4-FFF2-40B4-BE49-F238E27FC236}">
                <a16:creationId xmlns:a16="http://schemas.microsoft.com/office/drawing/2014/main" id="{F1553196-66AE-4B13-8DA2-A58B7A8B8716}"/>
              </a:ext>
            </a:extLst>
          </p:cNvPr>
          <p:cNvSpPr>
            <a:spLocks noGrp="1"/>
          </p:cNvSpPr>
          <p:nvPr>
            <p:ph type="dt" sz="half" idx="10"/>
          </p:nvPr>
        </p:nvSpPr>
        <p:spPr/>
        <p:txBody>
          <a:bodyPr/>
          <a:lstStyle/>
          <a:p>
            <a:fld id="{58396C92-4D6B-4C93-9E2E-0A84F9751B57}" type="datetime1">
              <a:rPr lang="en-US" smtClean="0"/>
              <a:t>2/16/2023</a:t>
            </a:fld>
            <a:endParaRPr lang="en-US"/>
          </a:p>
        </p:txBody>
      </p:sp>
      <p:sp>
        <p:nvSpPr>
          <p:cNvPr id="7" name="Footer Placeholder 6">
            <a:extLst>
              <a:ext uri="{FF2B5EF4-FFF2-40B4-BE49-F238E27FC236}">
                <a16:creationId xmlns:a16="http://schemas.microsoft.com/office/drawing/2014/main" id="{8CA7769F-589D-44E3-AFCA-0C4A16A13E71}"/>
              </a:ext>
            </a:extLst>
          </p:cNvPr>
          <p:cNvSpPr>
            <a:spLocks noGrp="1"/>
          </p:cNvSpPr>
          <p:nvPr>
            <p:ph type="ftr" sz="quarter" idx="11"/>
          </p:nvPr>
        </p:nvSpPr>
        <p:spPr/>
        <p:txBody>
          <a:bodyPr/>
          <a:lstStyle/>
          <a:p>
            <a:r>
              <a:rPr lang="it-IT"/>
              <a:t>Dr Mukti Padhya : AI @M.Tech_CS 2023</a:t>
            </a:r>
            <a:endParaRPr lang="en-US"/>
          </a:p>
        </p:txBody>
      </p:sp>
      <p:sp>
        <p:nvSpPr>
          <p:cNvPr id="9" name="Slide Number Placeholder 8">
            <a:extLst>
              <a:ext uri="{FF2B5EF4-FFF2-40B4-BE49-F238E27FC236}">
                <a16:creationId xmlns:a16="http://schemas.microsoft.com/office/drawing/2014/main" id="{40DD6176-CFC3-4DBF-B554-D6718115BD97}"/>
              </a:ext>
            </a:extLst>
          </p:cNvPr>
          <p:cNvSpPr>
            <a:spLocks noGrp="1"/>
          </p:cNvSpPr>
          <p:nvPr>
            <p:ph type="sldNum" sz="quarter" idx="12"/>
          </p:nvPr>
        </p:nvSpPr>
        <p:spPr/>
        <p:txBody>
          <a:bodyPr/>
          <a:lstStyle/>
          <a:p>
            <a:fld id="{9B618960-8005-486C-9A75-10CB2AAC16F9}" type="slidenum">
              <a:rPr lang="en-US" smtClean="0"/>
              <a:t>25</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 : In NEWS</a:t>
            </a:r>
          </a:p>
        </p:txBody>
      </p:sp>
      <p:sp>
        <p:nvSpPr>
          <p:cNvPr id="4" name="Date Placeholder 3"/>
          <p:cNvSpPr>
            <a:spLocks noGrp="1"/>
          </p:cNvSpPr>
          <p:nvPr>
            <p:ph type="dt" sz="half" idx="10"/>
          </p:nvPr>
        </p:nvSpPr>
        <p:spPr/>
        <p:txBody>
          <a:bodyPr/>
          <a:lstStyle/>
          <a:p>
            <a:fld id="{23E68EEF-280F-45A7-A490-35DBC19255FB}"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26</a:t>
            </a:fld>
            <a:endParaRPr lang="en-US"/>
          </a:p>
        </p:txBody>
      </p:sp>
      <p:pic>
        <p:nvPicPr>
          <p:cNvPr id="7" name="Content Placeholder 6" descr="IRCTC"/>
          <p:cNvPicPr>
            <a:picLocks noGrp="1" noChangeAspect="1"/>
          </p:cNvPicPr>
          <p:nvPr>
            <p:ph sz="half" idx="1"/>
          </p:nvPr>
        </p:nvPicPr>
        <p:blipFill>
          <a:blip r:embed="rId2"/>
          <a:stretch>
            <a:fillRect/>
          </a:stretch>
        </p:blipFill>
        <p:spPr>
          <a:xfrm>
            <a:off x="1063625" y="1825625"/>
            <a:ext cx="4730115" cy="4351655"/>
          </a:xfrm>
          <a:prstGeom prst="rect">
            <a:avLst/>
          </a:prstGeom>
        </p:spPr>
      </p:pic>
      <p:pic>
        <p:nvPicPr>
          <p:cNvPr id="8" name="Content Placeholder 7" descr="irctc_1"/>
          <p:cNvPicPr>
            <a:picLocks noGrp="1" noChangeAspect="1"/>
          </p:cNvPicPr>
          <p:nvPr>
            <p:ph sz="half" idx="2"/>
          </p:nvPr>
        </p:nvPicPr>
        <p:blipFill>
          <a:blip r:embed="rId3"/>
          <a:stretch>
            <a:fillRect/>
          </a:stretch>
        </p:blipFill>
        <p:spPr>
          <a:xfrm>
            <a:off x="5793740" y="899160"/>
            <a:ext cx="6398260" cy="1475105"/>
          </a:xfrm>
          <a:prstGeom prst="rect">
            <a:avLst/>
          </a:prstGeom>
        </p:spPr>
      </p:pic>
      <p:pic>
        <p:nvPicPr>
          <p:cNvPr id="1026" name="Picture 2" descr="Three Centres of Excellence for Artificial Intelligence Will Be Set Up with  an Aim to ... - Latest Tweet by IANS India | 📰 LatestLY">
            <a:extLst>
              <a:ext uri="{FF2B5EF4-FFF2-40B4-BE49-F238E27FC236}">
                <a16:creationId xmlns:a16="http://schemas.microsoft.com/office/drawing/2014/main" id="{3049C519-4386-4B2E-854E-4DB7B5018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451735"/>
            <a:ext cx="6477000" cy="3648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9"/>
        <p:cNvGrpSpPr/>
        <p:nvPr/>
      </p:nvGrpSpPr>
      <p:grpSpPr>
        <a:xfrm>
          <a:off x="0" y="0"/>
          <a:ext cx="0" cy="0"/>
          <a:chOff x="0" y="0"/>
          <a:chExt cx="0" cy="0"/>
        </a:xfrm>
      </p:grpSpPr>
      <p:sp>
        <p:nvSpPr>
          <p:cNvPr id="290" name="Google Shape;290;p4"/>
          <p:cNvSpPr txBox="1">
            <a:spLocks noGrp="1"/>
          </p:cNvSpPr>
          <p:nvPr>
            <p:ph type="ctrTitle"/>
          </p:nvPr>
        </p:nvSpPr>
        <p:spPr>
          <a:xfrm>
            <a:off x="2319867" y="2571234"/>
            <a:ext cx="8953689" cy="17155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600"/>
              <a:buFont typeface="Arial"/>
              <a:buNone/>
            </a:pPr>
            <a:r>
              <a:rPr lang="en-US" dirty="0">
                <a:solidFill>
                  <a:schemeClr val="bg1"/>
                </a:solidFill>
              </a:rPr>
              <a:t>Techniques of AI</a:t>
            </a:r>
            <a:endParaRPr dirty="0">
              <a:solidFill>
                <a:schemeClr val="bg1"/>
              </a:solidFill>
            </a:endParaRPr>
          </a:p>
        </p:txBody>
      </p:sp>
      <p:sp>
        <p:nvSpPr>
          <p:cNvPr id="2" name="Date Placeholder 1">
            <a:extLst>
              <a:ext uri="{FF2B5EF4-FFF2-40B4-BE49-F238E27FC236}">
                <a16:creationId xmlns:a16="http://schemas.microsoft.com/office/drawing/2014/main" id="{08A362D3-F630-4FE8-B5D6-AF44E2D5BA7A}"/>
              </a:ext>
            </a:extLst>
          </p:cNvPr>
          <p:cNvSpPr>
            <a:spLocks noGrp="1"/>
          </p:cNvSpPr>
          <p:nvPr>
            <p:ph type="dt" sz="half" idx="10"/>
          </p:nvPr>
        </p:nvSpPr>
        <p:spPr/>
        <p:txBody>
          <a:bodyPr/>
          <a:lstStyle/>
          <a:p>
            <a:fld id="{8A68BD68-3A61-4C6A-8280-22E461A5B0A0}" type="datetime1">
              <a:rPr lang="en-US" smtClean="0"/>
              <a:t>2/16/2023</a:t>
            </a:fld>
            <a:endParaRPr lang="en-US"/>
          </a:p>
        </p:txBody>
      </p:sp>
      <p:sp>
        <p:nvSpPr>
          <p:cNvPr id="3" name="Footer Placeholder 2">
            <a:extLst>
              <a:ext uri="{FF2B5EF4-FFF2-40B4-BE49-F238E27FC236}">
                <a16:creationId xmlns:a16="http://schemas.microsoft.com/office/drawing/2014/main" id="{E879D7B6-9237-49AE-8170-70F53BB437C7}"/>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42B88641-19F5-4C5F-9860-2EF87BC3DA19}"/>
              </a:ext>
            </a:extLst>
          </p:cNvPr>
          <p:cNvSpPr>
            <a:spLocks noGrp="1"/>
          </p:cNvSpPr>
          <p:nvPr>
            <p:ph type="sldNum" sz="quarter" idx="12"/>
          </p:nvPr>
        </p:nvSpPr>
        <p:spPr/>
        <p:txBody>
          <a:bodyPr/>
          <a:lstStyle/>
          <a:p>
            <a:fld id="{9B618960-8005-486C-9A75-10CB2AAC16F9}" type="slidenum">
              <a:rPr lang="en-US" smtClean="0"/>
              <a:t>27</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1"/>
          <p:cNvSpPr/>
          <p:nvPr/>
        </p:nvSpPr>
        <p:spPr>
          <a:xfrm>
            <a:off x="1360072" y="1384488"/>
            <a:ext cx="1987500" cy="1204800"/>
          </a:xfrm>
          <a:prstGeom prst="flowChartAlternateProcess">
            <a:avLst/>
          </a:prstGeom>
          <a:solidFill>
            <a:srgbClr val="3A3838"/>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rPr>
              <a:t>Search</a:t>
            </a:r>
            <a:endParaRPr sz="1800">
              <a:solidFill>
                <a:schemeClr val="lt1"/>
              </a:solidFill>
              <a:latin typeface="Arial"/>
              <a:ea typeface="Arial"/>
              <a:cs typeface="Arial"/>
              <a:sym typeface="Arial"/>
            </a:endParaRPr>
          </a:p>
        </p:txBody>
      </p:sp>
      <p:sp>
        <p:nvSpPr>
          <p:cNvPr id="299" name="Google Shape;299;p11"/>
          <p:cNvSpPr/>
          <p:nvPr/>
        </p:nvSpPr>
        <p:spPr>
          <a:xfrm>
            <a:off x="7695588" y="1153804"/>
            <a:ext cx="1987500" cy="995703"/>
          </a:xfrm>
          <a:prstGeom prst="flowChartAlternateProcess">
            <a:avLst/>
          </a:prstGeom>
          <a:solidFill>
            <a:srgbClr val="3A3838"/>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rPr>
              <a:t>Use of Knowledge</a:t>
            </a:r>
            <a:endParaRPr sz="1800">
              <a:solidFill>
                <a:schemeClr val="lt1"/>
              </a:solidFill>
              <a:latin typeface="Arial"/>
              <a:ea typeface="Arial"/>
              <a:cs typeface="Arial"/>
              <a:sym typeface="Arial"/>
            </a:endParaRPr>
          </a:p>
        </p:txBody>
      </p:sp>
      <p:sp>
        <p:nvSpPr>
          <p:cNvPr id="300" name="Google Shape;300;p11"/>
          <p:cNvSpPr/>
          <p:nvPr/>
        </p:nvSpPr>
        <p:spPr>
          <a:xfrm>
            <a:off x="4408789" y="1049255"/>
            <a:ext cx="1987500" cy="1204800"/>
          </a:xfrm>
          <a:prstGeom prst="flowChartAlternateProcess">
            <a:avLst/>
          </a:prstGeom>
          <a:solidFill>
            <a:srgbClr val="3A3838"/>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rPr>
              <a:t>Abstraction</a:t>
            </a:r>
            <a:endParaRPr sz="1800">
              <a:solidFill>
                <a:schemeClr val="lt1"/>
              </a:solidFill>
              <a:latin typeface="Arial"/>
              <a:ea typeface="Arial"/>
              <a:cs typeface="Arial"/>
              <a:sym typeface="Arial"/>
            </a:endParaRPr>
          </a:p>
        </p:txBody>
      </p:sp>
      <p:sp>
        <p:nvSpPr>
          <p:cNvPr id="301" name="Google Shape;301;p11"/>
          <p:cNvSpPr/>
          <p:nvPr/>
        </p:nvSpPr>
        <p:spPr>
          <a:xfrm>
            <a:off x="1330825" y="3046950"/>
            <a:ext cx="2080500" cy="796500"/>
          </a:xfrm>
          <a:prstGeom prst="flowChartAlternateProcess">
            <a:avLst/>
          </a:prstGeom>
          <a:solidFill>
            <a:srgbClr val="3A3838"/>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just" rtl="0">
              <a:lnSpc>
                <a:spcPct val="90000"/>
              </a:lnSpc>
              <a:spcBef>
                <a:spcPts val="500"/>
              </a:spcBef>
              <a:spcAft>
                <a:spcPts val="0"/>
              </a:spcAft>
              <a:buNone/>
            </a:pPr>
            <a:r>
              <a:rPr lang="en-US" sz="2000" dirty="0">
                <a:solidFill>
                  <a:schemeClr val="lt1"/>
                </a:solidFill>
                <a:latin typeface="Roboto Condensed"/>
                <a:ea typeface="Roboto Condensed"/>
                <a:cs typeface="Roboto Condensed"/>
                <a:sym typeface="Roboto Condensed"/>
              </a:rPr>
              <a:t>Provides a way of solving problems </a:t>
            </a:r>
            <a:endParaRPr sz="1800" dirty="0">
              <a:solidFill>
                <a:schemeClr val="lt1"/>
              </a:solidFill>
              <a:latin typeface="Arial"/>
              <a:ea typeface="Arial"/>
              <a:cs typeface="Arial"/>
              <a:sym typeface="Arial"/>
            </a:endParaRPr>
          </a:p>
        </p:txBody>
      </p:sp>
      <p:sp>
        <p:nvSpPr>
          <p:cNvPr id="302" name="Google Shape;302;p11"/>
          <p:cNvSpPr/>
          <p:nvPr/>
        </p:nvSpPr>
        <p:spPr>
          <a:xfrm>
            <a:off x="1347625" y="3965150"/>
            <a:ext cx="2080500" cy="704400"/>
          </a:xfrm>
          <a:prstGeom prst="flowChartAlternateProcess">
            <a:avLst/>
          </a:prstGeom>
          <a:solidFill>
            <a:srgbClr val="3A3838"/>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90000"/>
              </a:lnSpc>
              <a:spcBef>
                <a:spcPts val="500"/>
              </a:spcBef>
              <a:spcAft>
                <a:spcPts val="0"/>
              </a:spcAft>
              <a:buNone/>
            </a:pPr>
            <a:r>
              <a:rPr lang="en-US" sz="2000">
                <a:solidFill>
                  <a:schemeClr val="lt1"/>
                </a:solidFill>
                <a:latin typeface="Roboto Condensed"/>
                <a:ea typeface="Roboto Condensed"/>
                <a:cs typeface="Roboto Condensed"/>
                <a:sym typeface="Roboto Condensed"/>
              </a:rPr>
              <a:t>Provides a framework</a:t>
            </a:r>
            <a:endParaRPr sz="1800">
              <a:solidFill>
                <a:schemeClr val="lt1"/>
              </a:solidFill>
              <a:latin typeface="Arial"/>
              <a:ea typeface="Arial"/>
              <a:cs typeface="Arial"/>
              <a:sym typeface="Arial"/>
            </a:endParaRPr>
          </a:p>
        </p:txBody>
      </p:sp>
      <p:sp>
        <p:nvSpPr>
          <p:cNvPr id="303" name="Google Shape;303;p11"/>
          <p:cNvSpPr/>
          <p:nvPr/>
        </p:nvSpPr>
        <p:spPr>
          <a:xfrm>
            <a:off x="7777394" y="2695467"/>
            <a:ext cx="1905600" cy="2016000"/>
          </a:xfrm>
          <a:prstGeom prst="flowChartAlternateProcess">
            <a:avLst/>
          </a:prstGeom>
          <a:solidFill>
            <a:srgbClr val="3A3838"/>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90000"/>
              </a:lnSpc>
              <a:spcBef>
                <a:spcPts val="500"/>
              </a:spcBef>
              <a:spcAft>
                <a:spcPts val="0"/>
              </a:spcAft>
              <a:buNone/>
            </a:pPr>
            <a:r>
              <a:rPr lang="en-US" sz="2000" dirty="0">
                <a:solidFill>
                  <a:schemeClr val="lt1"/>
                </a:solidFill>
                <a:latin typeface="Roboto Condensed"/>
                <a:ea typeface="Roboto Condensed"/>
                <a:cs typeface="Roboto Condensed"/>
                <a:sym typeface="Roboto Condensed"/>
              </a:rPr>
              <a:t>Provides a way of solving complex problems by exploiting the structure of the objects</a:t>
            </a:r>
            <a:endParaRPr sz="1800" dirty="0">
              <a:solidFill>
                <a:schemeClr val="lt1"/>
              </a:solidFill>
              <a:latin typeface="Arial"/>
              <a:ea typeface="Arial"/>
              <a:cs typeface="Arial"/>
              <a:sym typeface="Arial"/>
            </a:endParaRPr>
          </a:p>
        </p:txBody>
      </p:sp>
      <p:sp>
        <p:nvSpPr>
          <p:cNvPr id="304" name="Google Shape;304;p11"/>
          <p:cNvSpPr/>
          <p:nvPr/>
        </p:nvSpPr>
        <p:spPr>
          <a:xfrm>
            <a:off x="4557359" y="2695467"/>
            <a:ext cx="1905600" cy="2016000"/>
          </a:xfrm>
          <a:prstGeom prst="flowChartAlternateProcess">
            <a:avLst/>
          </a:prstGeom>
          <a:solidFill>
            <a:srgbClr val="3A3838"/>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just" rtl="0">
              <a:lnSpc>
                <a:spcPct val="90000"/>
              </a:lnSpc>
              <a:spcBef>
                <a:spcPts val="500"/>
              </a:spcBef>
              <a:spcAft>
                <a:spcPts val="0"/>
              </a:spcAft>
              <a:buNone/>
            </a:pPr>
            <a:r>
              <a:rPr lang="en-US" sz="2000">
                <a:solidFill>
                  <a:schemeClr val="lt1"/>
                </a:solidFill>
                <a:latin typeface="Roboto Condensed"/>
                <a:ea typeface="Roboto Condensed"/>
                <a:cs typeface="Roboto Condensed"/>
                <a:sym typeface="Roboto Condensed"/>
              </a:rPr>
              <a:t>Provides a way of separating important features and variations</a:t>
            </a:r>
            <a:endParaRPr sz="1800">
              <a:solidFill>
                <a:schemeClr val="lt1"/>
              </a:solidFill>
              <a:latin typeface="Arial"/>
              <a:ea typeface="Arial"/>
              <a:cs typeface="Arial"/>
              <a:sym typeface="Arial"/>
            </a:endParaRPr>
          </a:p>
        </p:txBody>
      </p:sp>
      <p:cxnSp>
        <p:nvCxnSpPr>
          <p:cNvPr id="305" name="Google Shape;305;p11"/>
          <p:cNvCxnSpPr>
            <a:stCxn id="298" idx="2"/>
            <a:endCxn id="301" idx="0"/>
          </p:cNvCxnSpPr>
          <p:nvPr/>
        </p:nvCxnSpPr>
        <p:spPr>
          <a:xfrm>
            <a:off x="2353822" y="2589288"/>
            <a:ext cx="17400" cy="457800"/>
          </a:xfrm>
          <a:prstGeom prst="straightConnector1">
            <a:avLst/>
          </a:prstGeom>
          <a:noFill/>
          <a:ln w="28575" cap="flat" cmpd="sng">
            <a:solidFill>
              <a:schemeClr val="dk2"/>
            </a:solidFill>
            <a:prstDash val="solid"/>
            <a:round/>
            <a:headEnd type="none" w="med" len="med"/>
            <a:tailEnd type="triangle" w="med" len="med"/>
          </a:ln>
        </p:spPr>
      </p:cxnSp>
      <p:cxnSp>
        <p:nvCxnSpPr>
          <p:cNvPr id="306" name="Google Shape;306;p11"/>
          <p:cNvCxnSpPr>
            <a:cxnSpLocks/>
            <a:stCxn id="299" idx="2"/>
            <a:endCxn id="303" idx="0"/>
          </p:cNvCxnSpPr>
          <p:nvPr/>
        </p:nvCxnSpPr>
        <p:spPr>
          <a:xfrm>
            <a:off x="8689338" y="2149507"/>
            <a:ext cx="40856" cy="545960"/>
          </a:xfrm>
          <a:prstGeom prst="straightConnector1">
            <a:avLst/>
          </a:prstGeom>
          <a:noFill/>
          <a:ln w="28575" cap="flat" cmpd="sng">
            <a:solidFill>
              <a:schemeClr val="dk2"/>
            </a:solidFill>
            <a:prstDash val="solid"/>
            <a:round/>
            <a:headEnd type="none" w="med" len="med"/>
            <a:tailEnd type="triangle" w="med" len="med"/>
          </a:ln>
        </p:spPr>
      </p:cxnSp>
      <p:cxnSp>
        <p:nvCxnSpPr>
          <p:cNvPr id="307" name="Google Shape;307;p11"/>
          <p:cNvCxnSpPr/>
          <p:nvPr/>
        </p:nvCxnSpPr>
        <p:spPr>
          <a:xfrm>
            <a:off x="5545956" y="2254005"/>
            <a:ext cx="17400" cy="457800"/>
          </a:xfrm>
          <a:prstGeom prst="straightConnector1">
            <a:avLst/>
          </a:prstGeom>
          <a:noFill/>
          <a:ln w="28575" cap="flat" cmpd="sng">
            <a:solidFill>
              <a:schemeClr val="dk2"/>
            </a:solidFill>
            <a:prstDash val="solid"/>
            <a:round/>
            <a:headEnd type="none" w="med" len="med"/>
            <a:tailEnd type="triangle" w="med" len="med"/>
          </a:ln>
        </p:spPr>
      </p:cxnSp>
      <p:sp>
        <p:nvSpPr>
          <p:cNvPr id="2" name="Date Placeholder 1">
            <a:extLst>
              <a:ext uri="{FF2B5EF4-FFF2-40B4-BE49-F238E27FC236}">
                <a16:creationId xmlns:a16="http://schemas.microsoft.com/office/drawing/2014/main" id="{E74BA441-AC18-419E-AAB3-40F51ABAEE1F}"/>
              </a:ext>
            </a:extLst>
          </p:cNvPr>
          <p:cNvSpPr>
            <a:spLocks noGrp="1"/>
          </p:cNvSpPr>
          <p:nvPr>
            <p:ph type="dt" sz="half" idx="10"/>
          </p:nvPr>
        </p:nvSpPr>
        <p:spPr/>
        <p:txBody>
          <a:bodyPr/>
          <a:lstStyle/>
          <a:p>
            <a:fld id="{3EF5D299-BF0C-4D04-904E-ABB2DAEA4364}" type="datetime1">
              <a:rPr lang="en-US" smtClean="0"/>
              <a:t>2/16/2023</a:t>
            </a:fld>
            <a:endParaRPr lang="en-US"/>
          </a:p>
        </p:txBody>
      </p:sp>
      <p:sp>
        <p:nvSpPr>
          <p:cNvPr id="3" name="Footer Placeholder 2">
            <a:extLst>
              <a:ext uri="{FF2B5EF4-FFF2-40B4-BE49-F238E27FC236}">
                <a16:creationId xmlns:a16="http://schemas.microsoft.com/office/drawing/2014/main" id="{825F0E3B-93D4-4E56-9A93-D3616BF182CD}"/>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37CBA575-F21A-4FE5-8425-C7810AC6C654}"/>
              </a:ext>
            </a:extLst>
          </p:cNvPr>
          <p:cNvSpPr>
            <a:spLocks noGrp="1"/>
          </p:cNvSpPr>
          <p:nvPr>
            <p:ph type="sldNum" sz="quarter" idx="12"/>
          </p:nvPr>
        </p:nvSpPr>
        <p:spPr/>
        <p:txBody>
          <a:bodyPr/>
          <a:lstStyle/>
          <a:p>
            <a:fld id="{9B618960-8005-486C-9A75-10CB2AAC16F9}" type="slidenum">
              <a:rPr lang="en-US" smtClean="0"/>
              <a:t>28</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Why ML was Introduced?</a:t>
            </a:r>
          </a:p>
        </p:txBody>
      </p:sp>
      <p:sp>
        <p:nvSpPr>
          <p:cNvPr id="4" name="Date Placeholder 3"/>
          <p:cNvSpPr>
            <a:spLocks noGrp="1"/>
          </p:cNvSpPr>
          <p:nvPr>
            <p:ph type="dt" sz="half" idx="10"/>
          </p:nvPr>
        </p:nvSpPr>
        <p:spPr/>
        <p:txBody>
          <a:bodyPr/>
          <a:lstStyle/>
          <a:p>
            <a:fld id="{89FBA043-9DF2-4124-9578-128869B412FC}"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29</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9" name="TextBox 8"/>
          <p:cNvSpPr txBox="1"/>
          <p:nvPr/>
        </p:nvSpPr>
        <p:spPr>
          <a:xfrm>
            <a:off x="1990090" y="1896110"/>
            <a:ext cx="8596630" cy="1938020"/>
          </a:xfrm>
          <a:prstGeom prst="rect">
            <a:avLst/>
          </a:prstGeom>
          <a:noFill/>
        </p:spPr>
        <p:txBody>
          <a:bodyPr wrap="square" rtlCol="0">
            <a:spAutoFit/>
          </a:bodyPr>
          <a:lstStyle/>
          <a:p>
            <a:pPr>
              <a:buFont typeface="Arial" panose="020B0604020202020204" pitchFamily="34" charset="0"/>
              <a:buChar char="•"/>
            </a:pPr>
            <a:r>
              <a:rPr lang="en-IN" sz="2400" b="1" dirty="0">
                <a:solidFill>
                  <a:srgbClr val="FF0000"/>
                </a:solidFill>
              </a:rPr>
              <a:t>How to efficiently train large complex models?</a:t>
            </a:r>
          </a:p>
          <a:p>
            <a:pPr>
              <a:buFont typeface="Arial" panose="020B0604020202020204" pitchFamily="34" charset="0"/>
              <a:buChar char="•"/>
            </a:pPr>
            <a:endParaRPr lang="en-IN" sz="2400" b="1" dirty="0">
              <a:solidFill>
                <a:srgbClr val="FF0000"/>
              </a:solidFill>
            </a:endParaRPr>
          </a:p>
          <a:p>
            <a:pPr>
              <a:buFont typeface="Arial" panose="020B0604020202020204" pitchFamily="34" charset="0"/>
              <a:buChar char="•"/>
            </a:pPr>
            <a:r>
              <a:rPr lang="en-IN" sz="2400" b="1" dirty="0">
                <a:solidFill>
                  <a:srgbClr val="FF0000"/>
                </a:solidFill>
              </a:rPr>
              <a:t>How to train more robust version of the AI systems?</a:t>
            </a:r>
          </a:p>
          <a:p>
            <a:pPr>
              <a:buFont typeface="Arial" panose="020B0604020202020204" pitchFamily="34" charset="0"/>
              <a:buChar char="•"/>
            </a:pPr>
            <a:endParaRPr lang="en-IN" sz="2400" b="1" dirty="0">
              <a:solidFill>
                <a:srgbClr val="FF0000"/>
              </a:solidFill>
            </a:endParaRPr>
          </a:p>
          <a:p>
            <a:pPr>
              <a:buFont typeface="Arial" panose="020B0604020202020204" pitchFamily="34" charset="0"/>
              <a:buChar char="•"/>
            </a:pPr>
            <a:r>
              <a:rPr lang="en-IN" sz="2400" b="1" dirty="0">
                <a:solidFill>
                  <a:srgbClr val="FF0000"/>
                </a:solidFill>
              </a:rPr>
              <a:t>How to design operational models of the brain?</a:t>
            </a:r>
            <a:endParaRPr lang="en-US" sz="24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solidFill>
                  <a:schemeClr val="accent1">
                    <a:lumMod val="50000"/>
                  </a:schemeClr>
                </a:solidFill>
              </a:rPr>
              <a:t>Syllabus</a:t>
            </a:r>
          </a:p>
        </p:txBody>
      </p:sp>
      <p:sp>
        <p:nvSpPr>
          <p:cNvPr id="4" name="Date Placeholder 3"/>
          <p:cNvSpPr>
            <a:spLocks noGrp="1"/>
          </p:cNvSpPr>
          <p:nvPr>
            <p:ph type="dt" sz="half" idx="10"/>
          </p:nvPr>
        </p:nvSpPr>
        <p:spPr/>
        <p:txBody>
          <a:bodyPr/>
          <a:lstStyle/>
          <a:p>
            <a:fld id="{85C1DE8E-A203-4F88-B084-0D6CF63BCFE4}"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9" name="Content Placeholder 8"/>
          <p:cNvSpPr>
            <a:spLocks noGrp="1"/>
          </p:cNvSpPr>
          <p:nvPr>
            <p:ph idx="1"/>
          </p:nvPr>
        </p:nvSpPr>
        <p:spPr>
          <a:xfrm>
            <a:off x="609600" y="1600200"/>
            <a:ext cx="11583035" cy="4526280"/>
          </a:xfrm>
        </p:spPr>
        <p:txBody>
          <a:bodyPr/>
          <a:lstStyle/>
          <a:p>
            <a:r>
              <a:rPr lang="en-US">
                <a:solidFill>
                  <a:schemeClr val="tx1"/>
                </a:solidFill>
              </a:rPr>
              <a:t>Unit – I Introduction to Maths for ML and Python</a:t>
            </a:r>
          </a:p>
          <a:p>
            <a:r>
              <a:rPr lang="en-US">
                <a:solidFill>
                  <a:schemeClr val="tx1"/>
                </a:solidFill>
              </a:rPr>
              <a:t>Unit – II Machine Learning</a:t>
            </a:r>
          </a:p>
          <a:p>
            <a:r>
              <a:rPr lang="en-US">
                <a:solidFill>
                  <a:schemeClr val="tx1"/>
                </a:solidFill>
              </a:rPr>
              <a:t>Unit – III Neural Network</a:t>
            </a:r>
          </a:p>
          <a:p>
            <a:r>
              <a:rPr lang="en-US">
                <a:solidFill>
                  <a:schemeClr val="tx1"/>
                </a:solidFill>
              </a:rPr>
              <a:t>Unit – IV Computer Vision and Natural Language Processing</a:t>
            </a:r>
          </a:p>
          <a:p>
            <a:r>
              <a:rPr lang="en-US">
                <a:solidFill>
                  <a:schemeClr val="tx1"/>
                </a:solidFill>
              </a:rPr>
              <a:t> Unit - V  ML/DL for Cyber Security</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What is ML?</a:t>
            </a:r>
          </a:p>
        </p:txBody>
      </p:sp>
      <p:sp>
        <p:nvSpPr>
          <p:cNvPr id="4" name="Date Placeholder 3"/>
          <p:cNvSpPr>
            <a:spLocks noGrp="1"/>
          </p:cNvSpPr>
          <p:nvPr>
            <p:ph type="dt" sz="half" idx="10"/>
          </p:nvPr>
        </p:nvSpPr>
        <p:spPr/>
        <p:txBody>
          <a:bodyPr/>
          <a:lstStyle/>
          <a:p>
            <a:fld id="{A931F888-F331-4783-B0A0-9543E7FC8FEB}"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30</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Picture 6" descr="AI_6.JPG"/>
          <p:cNvPicPr>
            <a:picLocks noChangeAspect="1"/>
          </p:cNvPicPr>
          <p:nvPr/>
        </p:nvPicPr>
        <p:blipFill>
          <a:blip r:embed="rId2"/>
          <a:stretch>
            <a:fillRect/>
          </a:stretch>
        </p:blipFill>
        <p:spPr>
          <a:xfrm>
            <a:off x="2724150" y="1681162"/>
            <a:ext cx="7844900" cy="406649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50000"/>
                  </a:schemeClr>
                </a:solidFill>
                <a:sym typeface="+mn-ea"/>
              </a:rPr>
              <a:t>What is ML?</a:t>
            </a:r>
            <a:endParaRPr lang="en-US"/>
          </a:p>
        </p:txBody>
      </p:sp>
      <p:sp>
        <p:nvSpPr>
          <p:cNvPr id="3" name="Content Placeholder 2"/>
          <p:cNvSpPr>
            <a:spLocks noGrp="1"/>
          </p:cNvSpPr>
          <p:nvPr>
            <p:ph idx="1"/>
          </p:nvPr>
        </p:nvSpPr>
        <p:spPr/>
        <p:txBody>
          <a:bodyPr>
            <a:normAutofit lnSpcReduction="10000"/>
          </a:bodyPr>
          <a:lstStyle/>
          <a:p>
            <a:r>
              <a:rPr lang="en-US"/>
              <a:t>Machine learning is a subset, an application of Artificial Intelligence (AI) that offers the ability to the system to learn and improve from experience without being programmed to that level. </a:t>
            </a:r>
          </a:p>
          <a:p>
            <a:r>
              <a:rPr lang="en-US"/>
              <a:t>Machine Learning uses data to train and find accurate results. </a:t>
            </a:r>
          </a:p>
          <a:p>
            <a:r>
              <a:rPr lang="en-US"/>
              <a:t>Machine learning focuses on the development of a computer program that accesses the data and uses it to learn from itself.</a:t>
            </a:r>
          </a:p>
          <a:p>
            <a:r>
              <a:rPr lang="en-US"/>
              <a:t>Example</a:t>
            </a:r>
          </a:p>
          <a:p>
            <a:pPr lvl="1"/>
            <a:r>
              <a:rPr lang="en-US"/>
              <a:t>Google uses it to filter spam, malware, and attempted phishing emails out of your inbox. </a:t>
            </a:r>
          </a:p>
          <a:p>
            <a:pPr lvl="1"/>
            <a:r>
              <a:rPr lang="en-US"/>
              <a:t>Your bank and credit card use it to generate warnings about suspicious transactions on your accounts.</a:t>
            </a:r>
          </a:p>
        </p:txBody>
      </p:sp>
      <p:sp>
        <p:nvSpPr>
          <p:cNvPr id="4" name="Date Placeholder 3"/>
          <p:cNvSpPr>
            <a:spLocks noGrp="1"/>
          </p:cNvSpPr>
          <p:nvPr>
            <p:ph type="dt" sz="half" idx="10"/>
          </p:nvPr>
        </p:nvSpPr>
        <p:spPr/>
        <p:txBody>
          <a:bodyPr/>
          <a:lstStyle/>
          <a:p>
            <a:fld id="{0B963004-F230-4216-9C3E-A48DFD302163}"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31</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135" y="-329565"/>
            <a:ext cx="10515600" cy="1325563"/>
          </a:xfrm>
        </p:spPr>
        <p:txBody>
          <a:bodyPr>
            <a:normAutofit/>
          </a:bodyPr>
          <a:lstStyle/>
          <a:p>
            <a:pPr algn="ctr"/>
            <a:r>
              <a:rPr lang="en-US" dirty="0">
                <a:solidFill>
                  <a:schemeClr val="accent1">
                    <a:lumMod val="50000"/>
                  </a:schemeClr>
                </a:solidFill>
              </a:rPr>
              <a:t>What is ML?</a:t>
            </a:r>
          </a:p>
        </p:txBody>
      </p:sp>
      <p:sp>
        <p:nvSpPr>
          <p:cNvPr id="4" name="Date Placeholder 3"/>
          <p:cNvSpPr>
            <a:spLocks noGrp="1"/>
          </p:cNvSpPr>
          <p:nvPr>
            <p:ph type="dt" sz="half" idx="10"/>
          </p:nvPr>
        </p:nvSpPr>
        <p:spPr/>
        <p:txBody>
          <a:bodyPr/>
          <a:lstStyle/>
          <a:p>
            <a:fld id="{B50FDD59-3D6C-403B-95F6-E09BA3A655A7}"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32</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3" name="Content Placeholder 2" descr="ML"/>
          <p:cNvPicPr>
            <a:picLocks noGrp="1" noChangeAspect="1"/>
          </p:cNvPicPr>
          <p:nvPr>
            <p:ph idx="1"/>
          </p:nvPr>
        </p:nvPicPr>
        <p:blipFill>
          <a:blip r:embed="rId2"/>
          <a:stretch>
            <a:fillRect/>
          </a:stretch>
        </p:blipFill>
        <p:spPr>
          <a:xfrm>
            <a:off x="1492885" y="493395"/>
            <a:ext cx="9205595" cy="587184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3900"/>
            <a:ext cx="11058525" cy="5467350"/>
          </a:xfrm>
        </p:spPr>
        <p:txBody>
          <a:bodyPr>
            <a:normAutofit fontScale="90000" lnSpcReduction="20000"/>
          </a:bodyPr>
          <a:lstStyle/>
          <a:p>
            <a:r>
              <a:rPr lang="en-US"/>
              <a:t>Supervised learning &amp; semi-supervised learning</a:t>
            </a:r>
          </a:p>
          <a:p>
            <a:pPr lvl="1"/>
            <a:r>
              <a:rPr lang="en-US"/>
              <a:t>Supervised learning is a subset of machine learning that requires the most ongoing human participation — hence the name ‘supervised’. The computer is fed training data and a model explicitly designed to ‘teach’ it how to respond to the data. </a:t>
            </a:r>
          </a:p>
          <a:p>
            <a:pPr lvl="1"/>
            <a:r>
              <a:rPr lang="en-US"/>
              <a:t>Once the model is in place, more data can be fed into the computer to see how well it responds — and the programmer/data scientist can confirm accurate predictions, or can issue corrections for any incorrect responses.</a:t>
            </a:r>
          </a:p>
          <a:p>
            <a:pPr lvl="1"/>
            <a:r>
              <a:rPr lang="en-US"/>
              <a:t>In semi-supervised learning, the computer is fed a mixture of correctly labeled data and unlabeled data, and searches for patterns on its own. The labeled data serves as ‘guidance’ from the programmer, but they do not issue ongoing corrections.</a:t>
            </a:r>
          </a:p>
          <a:p>
            <a:pPr lvl="1"/>
            <a:endParaRPr lang="en-US"/>
          </a:p>
          <a:p>
            <a:pPr lvl="0"/>
            <a:r>
              <a:rPr lang="en-US"/>
              <a:t>Unsupervised learning</a:t>
            </a:r>
          </a:p>
          <a:p>
            <a:pPr lvl="1"/>
            <a:r>
              <a:rPr lang="en-US"/>
              <a:t>Unsupervised learning takes this a step further by using unlabeled data. The computer is given the freedom to find patterns and associations as it sees fit, often generating results that might have been unapparent to a human data analyst.</a:t>
            </a:r>
          </a:p>
          <a:p>
            <a:pPr lvl="1"/>
            <a:endParaRPr lang="en-US"/>
          </a:p>
          <a:p>
            <a:pPr lvl="1"/>
            <a:r>
              <a:rPr lang="en-US"/>
              <a:t>A common use for unsupervised learning is ‘clustering’, where the computer organizes the data into common themes and layers it identifies.</a:t>
            </a:r>
          </a:p>
        </p:txBody>
      </p:sp>
      <p:sp>
        <p:nvSpPr>
          <p:cNvPr id="4" name="Date Placeholder 3"/>
          <p:cNvSpPr>
            <a:spLocks noGrp="1"/>
          </p:cNvSpPr>
          <p:nvPr>
            <p:ph type="dt" sz="half" idx="10"/>
          </p:nvPr>
        </p:nvSpPr>
        <p:spPr/>
        <p:txBody>
          <a:bodyPr/>
          <a:lstStyle/>
          <a:p>
            <a:fld id="{CB473510-074D-456C-B04E-A8A8294AD5CC}"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33</a:t>
            </a:fld>
            <a:endParaRPr lang="en-US"/>
          </a:p>
        </p:txBody>
      </p:sp>
      <p:sp>
        <p:nvSpPr>
          <p:cNvPr id="7" name="Title 1"/>
          <p:cNvSpPr>
            <a:spLocks noGrp="1"/>
          </p:cNvSpPr>
          <p:nvPr/>
        </p:nvSpPr>
        <p:spPr>
          <a:xfrm>
            <a:off x="572135" y="-3295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lumMod val="50000"/>
                  </a:schemeClr>
                </a:solidFill>
              </a:rPr>
              <a:t>What is ML?</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How ML works?</a:t>
            </a:r>
          </a:p>
        </p:txBody>
      </p:sp>
      <p:sp>
        <p:nvSpPr>
          <p:cNvPr id="4" name="Date Placeholder 3"/>
          <p:cNvSpPr>
            <a:spLocks noGrp="1"/>
          </p:cNvSpPr>
          <p:nvPr>
            <p:ph type="dt" sz="half" idx="10"/>
          </p:nvPr>
        </p:nvSpPr>
        <p:spPr/>
        <p:txBody>
          <a:bodyPr/>
          <a:lstStyle/>
          <a:p>
            <a:fld id="{4502F47F-326A-4C81-B86E-BE26E7350441}"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34</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8" name="Picture 7" descr="ML_1.png"/>
          <p:cNvPicPr>
            <a:picLocks noChangeAspect="1"/>
          </p:cNvPicPr>
          <p:nvPr/>
        </p:nvPicPr>
        <p:blipFill>
          <a:blip r:embed="rId2"/>
          <a:stretch>
            <a:fillRect/>
          </a:stretch>
        </p:blipFill>
        <p:spPr>
          <a:xfrm>
            <a:off x="977900" y="948055"/>
            <a:ext cx="10236200" cy="54076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Example : ML</a:t>
            </a:r>
            <a:br>
              <a:rPr lang="en-US" dirty="0">
                <a:solidFill>
                  <a:schemeClr val="accent1">
                    <a:lumMod val="50000"/>
                  </a:schemeClr>
                </a:solidFill>
              </a:rPr>
            </a:br>
            <a:r>
              <a:rPr lang="en-US" dirty="0">
                <a:solidFill>
                  <a:srgbClr val="FF0000"/>
                </a:solidFill>
              </a:rPr>
              <a:t>Traffic Prediction</a:t>
            </a:r>
          </a:p>
        </p:txBody>
      </p:sp>
      <p:sp>
        <p:nvSpPr>
          <p:cNvPr id="4" name="Date Placeholder 3"/>
          <p:cNvSpPr>
            <a:spLocks noGrp="1"/>
          </p:cNvSpPr>
          <p:nvPr>
            <p:ph type="dt" sz="half" idx="10"/>
          </p:nvPr>
        </p:nvSpPr>
        <p:spPr/>
        <p:txBody>
          <a:bodyPr/>
          <a:lstStyle/>
          <a:p>
            <a:fld id="{89D9CA98-E944-40B3-9CC5-16156131C01C}"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35</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8" name="Picture 7" descr="ML_2.jpg"/>
          <p:cNvPicPr>
            <a:picLocks noChangeAspect="1"/>
          </p:cNvPicPr>
          <p:nvPr/>
        </p:nvPicPr>
        <p:blipFill>
          <a:blip r:embed="rId2"/>
          <a:stretch>
            <a:fillRect/>
          </a:stretch>
        </p:blipFill>
        <p:spPr>
          <a:xfrm>
            <a:off x="3139440" y="1750422"/>
            <a:ext cx="5860869" cy="4395652"/>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Example : ML</a:t>
            </a:r>
            <a:br>
              <a:rPr lang="en-US" dirty="0">
                <a:solidFill>
                  <a:schemeClr val="accent1">
                    <a:lumMod val="50000"/>
                  </a:schemeClr>
                </a:solidFill>
              </a:rPr>
            </a:br>
            <a:r>
              <a:rPr lang="en-US" dirty="0">
                <a:solidFill>
                  <a:srgbClr val="FF0000"/>
                </a:solidFill>
              </a:rPr>
              <a:t>Illness Prediction</a:t>
            </a:r>
          </a:p>
        </p:txBody>
      </p:sp>
      <p:sp>
        <p:nvSpPr>
          <p:cNvPr id="4" name="Date Placeholder 3"/>
          <p:cNvSpPr>
            <a:spLocks noGrp="1"/>
          </p:cNvSpPr>
          <p:nvPr>
            <p:ph type="dt" sz="half" idx="10"/>
          </p:nvPr>
        </p:nvSpPr>
        <p:spPr/>
        <p:txBody>
          <a:bodyPr/>
          <a:lstStyle/>
          <a:p>
            <a:fld id="{05D21AF6-F4AF-4043-A817-67FDA39BE296}"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36</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Picture 6" descr="ML_3.jpg"/>
          <p:cNvPicPr>
            <a:picLocks noChangeAspect="1"/>
          </p:cNvPicPr>
          <p:nvPr/>
        </p:nvPicPr>
        <p:blipFill>
          <a:blip r:embed="rId2"/>
          <a:stretch>
            <a:fillRect/>
          </a:stretch>
        </p:blipFill>
        <p:spPr>
          <a:xfrm>
            <a:off x="2704011" y="1615401"/>
            <a:ext cx="7485018" cy="455220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Example : ML</a:t>
            </a:r>
            <a:br>
              <a:rPr lang="en-US" dirty="0">
                <a:solidFill>
                  <a:schemeClr val="accent1">
                    <a:lumMod val="50000"/>
                  </a:schemeClr>
                </a:solidFill>
              </a:rPr>
            </a:br>
            <a:r>
              <a:rPr lang="en-US" dirty="0">
                <a:solidFill>
                  <a:srgbClr val="FF0000"/>
                </a:solidFill>
              </a:rPr>
              <a:t>Smart Cart : E - Commerce</a:t>
            </a:r>
          </a:p>
        </p:txBody>
      </p:sp>
      <p:sp>
        <p:nvSpPr>
          <p:cNvPr id="4" name="Date Placeholder 3"/>
          <p:cNvSpPr>
            <a:spLocks noGrp="1"/>
          </p:cNvSpPr>
          <p:nvPr>
            <p:ph type="dt" sz="half" idx="10"/>
          </p:nvPr>
        </p:nvSpPr>
        <p:spPr/>
        <p:txBody>
          <a:bodyPr/>
          <a:lstStyle/>
          <a:p>
            <a:fld id="{EBC4089A-81E8-48BE-B5E1-D46643ED3FCC}"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37</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8" name="Picture 7" descr="ML_5.jpg"/>
          <p:cNvPicPr>
            <a:picLocks noChangeAspect="1"/>
          </p:cNvPicPr>
          <p:nvPr/>
        </p:nvPicPr>
        <p:blipFill>
          <a:blip r:embed="rId2"/>
          <a:stretch>
            <a:fillRect/>
          </a:stretch>
        </p:blipFill>
        <p:spPr>
          <a:xfrm>
            <a:off x="3840480" y="1520238"/>
            <a:ext cx="5632132" cy="476626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Deep Learning :DL</a:t>
            </a:r>
          </a:p>
        </p:txBody>
      </p:sp>
      <p:sp>
        <p:nvSpPr>
          <p:cNvPr id="4" name="Date Placeholder 3"/>
          <p:cNvSpPr>
            <a:spLocks noGrp="1"/>
          </p:cNvSpPr>
          <p:nvPr>
            <p:ph type="dt" sz="half" idx="10"/>
          </p:nvPr>
        </p:nvSpPr>
        <p:spPr/>
        <p:txBody>
          <a:bodyPr/>
          <a:lstStyle/>
          <a:p>
            <a:fld id="{EA8D5FEC-32FC-4E67-8C52-8793E445F8FD}"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38</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9" name="Content Placeholder 2"/>
          <p:cNvSpPr txBox="1"/>
          <p:nvPr/>
        </p:nvSpPr>
        <p:spPr>
          <a:xfrm>
            <a:off x="1885315" y="1816735"/>
            <a:ext cx="9147810" cy="743585"/>
          </a:xfrm>
          <a:prstGeom prst="rect">
            <a:avLst/>
          </a:prstGeom>
          <a:solidFill>
            <a:schemeClr val="accent2">
              <a:lumMod val="20000"/>
              <a:lumOff val="80000"/>
            </a:schemeClr>
          </a:solidFill>
          <a:ln w="28575"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85000" lnSpcReduction="10000"/>
          </a:bodyPr>
          <a:lstStyle/>
          <a:p>
            <a:pPr lvl="0" algn="just">
              <a:lnSpc>
                <a:spcPct val="90000"/>
              </a:lnSpc>
              <a:spcBef>
                <a:spcPts val="1000"/>
              </a:spcBef>
            </a:pPr>
            <a:r>
              <a:rPr lang="en-US" sz="2400" b="1" i="1" dirty="0"/>
              <a:t>“DL is a particular kind of machine learning that is inspired by the functionality of our brain cells called neurons which led to the concept of artificial neural network”</a:t>
            </a:r>
            <a:endParaRPr kumimoji="0" lang="en-US" sz="2200" b="1" i="1" u="none" strike="noStrike" kern="1200" cap="none" spc="0" normalizeH="0" baseline="0" noProof="0" dirty="0">
              <a:ln>
                <a:noFill/>
              </a:ln>
              <a:solidFill>
                <a:schemeClr val="dk1"/>
              </a:solidFill>
              <a:effectLst/>
              <a:uLnTx/>
              <a:uFillTx/>
              <a:latin typeface="+mn-lt"/>
              <a:ea typeface="+mn-ea"/>
              <a:cs typeface="+mn-cs"/>
            </a:endParaRPr>
          </a:p>
        </p:txBody>
      </p:sp>
      <p:pic>
        <p:nvPicPr>
          <p:cNvPr id="3" name="Content Placeholder 2" descr="DL"/>
          <p:cNvPicPr>
            <a:picLocks noGrp="1" noChangeAspect="1"/>
          </p:cNvPicPr>
          <p:nvPr>
            <p:ph idx="1"/>
          </p:nvPr>
        </p:nvPicPr>
        <p:blipFill>
          <a:blip r:embed="rId2"/>
          <a:stretch>
            <a:fillRect/>
          </a:stretch>
        </p:blipFill>
        <p:spPr>
          <a:xfrm>
            <a:off x="2767965" y="2818130"/>
            <a:ext cx="7724775" cy="335851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155" y="0"/>
            <a:ext cx="10515600" cy="1325563"/>
          </a:xfrm>
        </p:spPr>
        <p:txBody>
          <a:bodyPr/>
          <a:lstStyle/>
          <a:p>
            <a:r>
              <a:rPr lang="en-US"/>
              <a:t>Why Deep Learning?</a:t>
            </a:r>
          </a:p>
        </p:txBody>
      </p:sp>
      <p:sp>
        <p:nvSpPr>
          <p:cNvPr id="3" name="Content Placeholder 2"/>
          <p:cNvSpPr>
            <a:spLocks noGrp="1"/>
          </p:cNvSpPr>
          <p:nvPr>
            <p:ph idx="1"/>
          </p:nvPr>
        </p:nvSpPr>
        <p:spPr>
          <a:xfrm>
            <a:off x="732155" y="1325880"/>
            <a:ext cx="10817860" cy="4879340"/>
          </a:xfrm>
        </p:spPr>
        <p:txBody>
          <a:bodyPr>
            <a:normAutofit fontScale="92500" lnSpcReduction="10000"/>
          </a:bodyPr>
          <a:lstStyle/>
          <a:p>
            <a:r>
              <a:rPr lang="en-US"/>
              <a:t>Machine learning is about computers being able to perform tasks without being explicitly programmed… but the computers still think and act like machines. </a:t>
            </a:r>
          </a:p>
          <a:p>
            <a:pPr lvl="1"/>
            <a:r>
              <a:rPr lang="en-US"/>
              <a:t>Their ability to perform some complex tasks — gathering data from an image or video, for example — still falls far short of what humans are capable of.</a:t>
            </a:r>
          </a:p>
          <a:p>
            <a:pPr lvl="1"/>
            <a:endParaRPr lang="en-US"/>
          </a:p>
          <a:p>
            <a:pPr lvl="0"/>
            <a:r>
              <a:rPr lang="en-US"/>
              <a:t>Deep learning models introduce an extremely sophisticated approach to machine learning and are set to tackle these challenges because they've been specifically modeled after the human brain. </a:t>
            </a:r>
          </a:p>
          <a:p>
            <a:pPr lvl="0"/>
            <a:endParaRPr lang="en-US"/>
          </a:p>
          <a:p>
            <a:pPr lvl="0"/>
            <a:r>
              <a:rPr lang="en-US"/>
              <a:t>Complex, multi-layered “deep neural networks” are built to allow data to be passed between nodes (like neurons) in highly connected ways. The result is a non-linear transformation of the data that is increasingly abstract.</a:t>
            </a:r>
          </a:p>
        </p:txBody>
      </p:sp>
      <p:sp>
        <p:nvSpPr>
          <p:cNvPr id="4" name="Date Placeholder 3"/>
          <p:cNvSpPr>
            <a:spLocks noGrp="1"/>
          </p:cNvSpPr>
          <p:nvPr>
            <p:ph type="dt" sz="half" idx="10"/>
          </p:nvPr>
        </p:nvSpPr>
        <p:spPr/>
        <p:txBody>
          <a:bodyPr/>
          <a:lstStyle/>
          <a:p>
            <a:fld id="{BA4D93BC-6687-4FA1-9B35-7232AC4BBAA0}"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39</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
          <p:cNvSpPr txBox="1">
            <a:spLocks noGrp="1"/>
          </p:cNvSpPr>
          <p:nvPr>
            <p:ph type="title"/>
          </p:nvPr>
        </p:nvSpPr>
        <p:spPr>
          <a:xfrm>
            <a:off x="2932200" y="256702"/>
            <a:ext cx="8421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en-US"/>
              <a:t>INTRODUCTION</a:t>
            </a:r>
            <a:endParaRPr/>
          </a:p>
        </p:txBody>
      </p:sp>
      <p:pic>
        <p:nvPicPr>
          <p:cNvPr id="236" name="Google Shape;236;p3"/>
          <p:cNvPicPr preferRelativeResize="0"/>
          <p:nvPr/>
        </p:nvPicPr>
        <p:blipFill rotWithShape="1">
          <a:blip r:embed="rId3">
            <a:alphaModFix/>
          </a:blip>
          <a:srcRect/>
          <a:stretch/>
        </p:blipFill>
        <p:spPr>
          <a:xfrm>
            <a:off x="3009183" y="1463040"/>
            <a:ext cx="2350695" cy="2194560"/>
          </a:xfrm>
          <a:prstGeom prst="rect">
            <a:avLst/>
          </a:prstGeom>
          <a:noFill/>
          <a:ln>
            <a:noFill/>
          </a:ln>
        </p:spPr>
      </p:pic>
      <p:sp>
        <p:nvSpPr>
          <p:cNvPr id="237" name="Google Shape;237;p3"/>
          <p:cNvSpPr/>
          <p:nvPr/>
        </p:nvSpPr>
        <p:spPr>
          <a:xfrm>
            <a:off x="6263365" y="1960754"/>
            <a:ext cx="5169600" cy="2025300"/>
          </a:xfrm>
          <a:prstGeom prst="wedgeEllipseCallout">
            <a:avLst>
              <a:gd name="adj1" fmla="val -68182"/>
              <a:gd name="adj2" fmla="val 31283"/>
            </a:avLst>
          </a:prstGeom>
          <a:solidFill>
            <a:srgbClr val="F2F2F2"/>
          </a:solidFill>
          <a:ln w="12700" cap="flat" cmpd="sng">
            <a:solidFill>
              <a:srgbClr val="BFBFB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000" i="1">
                <a:solidFill>
                  <a:srgbClr val="1D6FA9"/>
                </a:solidFill>
                <a:latin typeface="Comic Sans MS"/>
                <a:ea typeface="Comic Sans MS"/>
                <a:cs typeface="Comic Sans MS"/>
                <a:sym typeface="Comic Sans MS"/>
              </a:rPr>
              <a:t>AI is the science and engineering of making intelligent machines, especially intelligent computer programs (1956).</a:t>
            </a:r>
            <a:endParaRPr sz="2000">
              <a:solidFill>
                <a:srgbClr val="1D6FA9"/>
              </a:solidFill>
              <a:latin typeface="Comic Sans MS"/>
              <a:ea typeface="Comic Sans MS"/>
              <a:cs typeface="Comic Sans MS"/>
              <a:sym typeface="Comic Sans MS"/>
            </a:endParaRPr>
          </a:p>
        </p:txBody>
      </p:sp>
      <p:sp>
        <p:nvSpPr>
          <p:cNvPr id="238" name="Google Shape;238;p3"/>
          <p:cNvSpPr txBox="1"/>
          <p:nvPr/>
        </p:nvSpPr>
        <p:spPr>
          <a:xfrm>
            <a:off x="2965646" y="3657600"/>
            <a:ext cx="29778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C33764"/>
                </a:solidFill>
                <a:latin typeface="Roboto Condensed"/>
                <a:ea typeface="Roboto Condensed"/>
                <a:cs typeface="Roboto Condensed"/>
                <a:sym typeface="Roboto Condensed"/>
              </a:rPr>
              <a:t>John McCarthy</a:t>
            </a:r>
            <a:endParaRPr/>
          </a:p>
          <a:p>
            <a:pPr marL="0" marR="0" lvl="0" indent="0" algn="l" rtl="0">
              <a:spcBef>
                <a:spcPts val="0"/>
              </a:spcBef>
              <a:spcAft>
                <a:spcPts val="0"/>
              </a:spcAft>
              <a:buNone/>
            </a:pPr>
            <a:r>
              <a:rPr lang="en-US" sz="1400">
                <a:solidFill>
                  <a:srgbClr val="212121"/>
                </a:solidFill>
                <a:latin typeface="Roboto Condensed"/>
                <a:ea typeface="Roboto Condensed"/>
                <a:cs typeface="Roboto Condensed"/>
                <a:sym typeface="Roboto Condensed"/>
              </a:rPr>
              <a:t>(the father of Artificial Intelligence)</a:t>
            </a:r>
            <a:endParaRPr/>
          </a:p>
        </p:txBody>
      </p:sp>
      <p:sp>
        <p:nvSpPr>
          <p:cNvPr id="239" name="Google Shape;239;p3"/>
          <p:cNvSpPr txBox="1"/>
          <p:nvPr/>
        </p:nvSpPr>
        <p:spPr>
          <a:xfrm>
            <a:off x="2648100" y="4455425"/>
            <a:ext cx="8989800" cy="1688100"/>
          </a:xfrm>
          <a:prstGeom prst="rect">
            <a:avLst/>
          </a:prstGeom>
          <a:noFill/>
          <a:ln>
            <a:noFill/>
          </a:ln>
        </p:spPr>
        <p:txBody>
          <a:bodyPr spcFirstLastPara="1" wrap="square" lIns="91425" tIns="91425" rIns="91425" bIns="91425" anchor="t" anchorCtr="0">
            <a:spAutoFit/>
          </a:bodyPr>
          <a:lstStyle/>
          <a:p>
            <a:pPr marL="457200" lvl="0" indent="-342900" algn="just" rtl="0">
              <a:lnSpc>
                <a:spcPct val="90000"/>
              </a:lnSpc>
              <a:spcBef>
                <a:spcPts val="1000"/>
              </a:spcBef>
              <a:spcAft>
                <a:spcPts val="0"/>
              </a:spcAft>
              <a:buClr>
                <a:srgbClr val="AD1457"/>
              </a:buClr>
              <a:buSzPts val="1800"/>
              <a:buFont typeface="Noto Sans Symbols"/>
              <a:buChar char="❏"/>
            </a:pPr>
            <a:r>
              <a:rPr lang="en-US" sz="1800">
                <a:solidFill>
                  <a:srgbClr val="212121"/>
                </a:solidFill>
                <a:latin typeface="Roboto Condensed"/>
                <a:ea typeface="Roboto Condensed"/>
                <a:cs typeface="Roboto Condensed"/>
                <a:sym typeface="Roboto Condensed"/>
              </a:rPr>
              <a:t>AI is a branch of computer science dealing with the simulation of intelligent behavior in computers.</a:t>
            </a:r>
            <a:endParaRPr sz="1800">
              <a:solidFill>
                <a:srgbClr val="212121"/>
              </a:solidFill>
              <a:latin typeface="Roboto Condensed"/>
              <a:ea typeface="Roboto Condensed"/>
              <a:cs typeface="Roboto Condensed"/>
              <a:sym typeface="Roboto Condensed"/>
            </a:endParaRPr>
          </a:p>
          <a:p>
            <a:pPr marL="457200" lvl="0" indent="-342900" algn="just" rtl="0">
              <a:lnSpc>
                <a:spcPct val="90000"/>
              </a:lnSpc>
              <a:spcBef>
                <a:spcPts val="1000"/>
              </a:spcBef>
              <a:spcAft>
                <a:spcPts val="0"/>
              </a:spcAft>
              <a:buClr>
                <a:srgbClr val="AD1457"/>
              </a:buClr>
              <a:buSzPts val="1800"/>
              <a:buFont typeface="Noto Sans Symbols"/>
              <a:buChar char="❏"/>
            </a:pPr>
            <a:r>
              <a:rPr lang="en-US" sz="1800">
                <a:solidFill>
                  <a:srgbClr val="212121"/>
                </a:solidFill>
                <a:latin typeface="Roboto Condensed"/>
                <a:ea typeface="Roboto Condensed"/>
                <a:cs typeface="Roboto Condensed"/>
                <a:sym typeface="Roboto Condensed"/>
              </a:rPr>
              <a:t>AI is the study of how to make computers do things which, at the moment, people do better.</a:t>
            </a:r>
            <a:endParaRPr sz="1800">
              <a:solidFill>
                <a:srgbClr val="212121"/>
              </a:solidFill>
              <a:latin typeface="Roboto Condensed"/>
              <a:ea typeface="Roboto Condensed"/>
              <a:cs typeface="Roboto Condensed"/>
              <a:sym typeface="Roboto Condensed"/>
            </a:endParaRPr>
          </a:p>
          <a:p>
            <a:pPr marL="457200" lvl="0" indent="-342900" algn="just" rtl="0">
              <a:lnSpc>
                <a:spcPct val="90000"/>
              </a:lnSpc>
              <a:spcBef>
                <a:spcPts val="1000"/>
              </a:spcBef>
              <a:spcAft>
                <a:spcPts val="0"/>
              </a:spcAft>
              <a:buClr>
                <a:srgbClr val="AD1457"/>
              </a:buClr>
              <a:buSzPts val="1800"/>
              <a:buFont typeface="Noto Sans Symbols"/>
              <a:buChar char="❏"/>
            </a:pPr>
            <a:r>
              <a:rPr lang="en-US" sz="1800">
                <a:solidFill>
                  <a:srgbClr val="212121"/>
                </a:solidFill>
                <a:latin typeface="Roboto Condensed"/>
                <a:ea typeface="Roboto Condensed"/>
                <a:cs typeface="Roboto Condensed"/>
                <a:sym typeface="Roboto Condensed"/>
              </a:rPr>
              <a:t>AI is, the study and design of intelligent agents where an intelligent agent is a system that perceives its environment and takes actions.</a:t>
            </a:r>
            <a:endParaRPr sz="1800"/>
          </a:p>
        </p:txBody>
      </p:sp>
      <p:sp>
        <p:nvSpPr>
          <p:cNvPr id="2" name="Date Placeholder 1">
            <a:extLst>
              <a:ext uri="{FF2B5EF4-FFF2-40B4-BE49-F238E27FC236}">
                <a16:creationId xmlns:a16="http://schemas.microsoft.com/office/drawing/2014/main" id="{B484A4B7-BD7D-4251-B02A-676774382774}"/>
              </a:ext>
            </a:extLst>
          </p:cNvPr>
          <p:cNvSpPr>
            <a:spLocks noGrp="1"/>
          </p:cNvSpPr>
          <p:nvPr>
            <p:ph type="dt" sz="half" idx="10"/>
          </p:nvPr>
        </p:nvSpPr>
        <p:spPr/>
        <p:txBody>
          <a:bodyPr/>
          <a:lstStyle/>
          <a:p>
            <a:fld id="{E77BF7AC-503A-405F-9763-DC45DFF8B51D}" type="datetime1">
              <a:rPr lang="en-US" smtClean="0"/>
              <a:t>2/16/2023</a:t>
            </a:fld>
            <a:endParaRPr lang="en-US"/>
          </a:p>
        </p:txBody>
      </p:sp>
      <p:sp>
        <p:nvSpPr>
          <p:cNvPr id="3" name="Footer Placeholder 2">
            <a:extLst>
              <a:ext uri="{FF2B5EF4-FFF2-40B4-BE49-F238E27FC236}">
                <a16:creationId xmlns:a16="http://schemas.microsoft.com/office/drawing/2014/main" id="{33BE71EB-66A6-41B4-B078-2D08678C5533}"/>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E91DABF5-05E4-4F84-945E-19FF071E00B6}"/>
              </a:ext>
            </a:extLst>
          </p:cNvPr>
          <p:cNvSpPr>
            <a:spLocks noGrp="1"/>
          </p:cNvSpPr>
          <p:nvPr>
            <p:ph type="sldNum" sz="quarter" idx="12"/>
          </p:nvPr>
        </p:nvSpPr>
        <p:spPr/>
        <p:txBody>
          <a:bodyPr/>
          <a:lstStyle/>
          <a:p>
            <a:fld id="{9B618960-8005-486C-9A75-10CB2AAC16F9}" type="slidenum">
              <a:rPr lang="en-US" smtClean="0"/>
              <a:t>4</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Example : DL</a:t>
            </a:r>
            <a:br>
              <a:rPr lang="en-US" dirty="0">
                <a:solidFill>
                  <a:schemeClr val="accent1">
                    <a:lumMod val="50000"/>
                  </a:schemeClr>
                </a:solidFill>
              </a:rPr>
            </a:br>
            <a:r>
              <a:rPr lang="en-US" dirty="0">
                <a:solidFill>
                  <a:srgbClr val="FF0000"/>
                </a:solidFill>
              </a:rPr>
              <a:t>Pattern Recognition</a:t>
            </a:r>
          </a:p>
        </p:txBody>
      </p:sp>
      <p:sp>
        <p:nvSpPr>
          <p:cNvPr id="4" name="Date Placeholder 3"/>
          <p:cNvSpPr>
            <a:spLocks noGrp="1"/>
          </p:cNvSpPr>
          <p:nvPr>
            <p:ph type="dt" sz="half" idx="10"/>
          </p:nvPr>
        </p:nvSpPr>
        <p:spPr/>
        <p:txBody>
          <a:bodyPr/>
          <a:lstStyle/>
          <a:p>
            <a:fld id="{F49B9E72-7F8B-4AEF-8A4C-0D33E8265A5A}"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40</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Picture 6" descr="DL_2.JPG"/>
          <p:cNvPicPr>
            <a:picLocks noChangeAspect="1"/>
          </p:cNvPicPr>
          <p:nvPr/>
        </p:nvPicPr>
        <p:blipFill>
          <a:blip r:embed="rId2"/>
          <a:stretch>
            <a:fillRect/>
          </a:stretch>
        </p:blipFill>
        <p:spPr>
          <a:xfrm>
            <a:off x="3489789" y="1894114"/>
            <a:ext cx="5873891" cy="289995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Example : DL</a:t>
            </a:r>
            <a:br>
              <a:rPr lang="en-US" dirty="0">
                <a:solidFill>
                  <a:schemeClr val="accent1">
                    <a:lumMod val="50000"/>
                  </a:schemeClr>
                </a:solidFill>
              </a:rPr>
            </a:br>
            <a:r>
              <a:rPr lang="en-US" dirty="0">
                <a:solidFill>
                  <a:srgbClr val="FF0000"/>
                </a:solidFill>
              </a:rPr>
              <a:t>Object Recognition</a:t>
            </a:r>
          </a:p>
        </p:txBody>
      </p:sp>
      <p:sp>
        <p:nvSpPr>
          <p:cNvPr id="4" name="Date Placeholder 3"/>
          <p:cNvSpPr>
            <a:spLocks noGrp="1"/>
          </p:cNvSpPr>
          <p:nvPr>
            <p:ph type="dt" sz="half" idx="10"/>
          </p:nvPr>
        </p:nvSpPr>
        <p:spPr/>
        <p:txBody>
          <a:bodyPr/>
          <a:lstStyle/>
          <a:p>
            <a:fld id="{2093437D-40C6-44EB-8387-5B8460E8DE06}"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41</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8" name="Picture 7" descr="DL_3.JPG"/>
          <p:cNvPicPr>
            <a:picLocks noChangeAspect="1"/>
          </p:cNvPicPr>
          <p:nvPr/>
        </p:nvPicPr>
        <p:blipFill>
          <a:blip r:embed="rId2"/>
          <a:stretch>
            <a:fillRect/>
          </a:stretch>
        </p:blipFill>
        <p:spPr>
          <a:xfrm>
            <a:off x="608103" y="1864858"/>
            <a:ext cx="2892743" cy="401251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Example : DL</a:t>
            </a:r>
            <a:br>
              <a:rPr lang="en-US" dirty="0">
                <a:solidFill>
                  <a:schemeClr val="accent1">
                    <a:lumMod val="50000"/>
                  </a:schemeClr>
                </a:solidFill>
              </a:rPr>
            </a:br>
            <a:r>
              <a:rPr lang="en-US" dirty="0">
                <a:solidFill>
                  <a:srgbClr val="FF0000"/>
                </a:solidFill>
              </a:rPr>
              <a:t> Object Recognition</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E3329352-C068-4E83-8CE0-2E74A0DAB778}"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42</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8" name="Picture 7" descr="DL_3.JPG"/>
          <p:cNvPicPr>
            <a:picLocks noChangeAspect="1"/>
          </p:cNvPicPr>
          <p:nvPr/>
        </p:nvPicPr>
        <p:blipFill>
          <a:blip r:embed="rId2"/>
          <a:stretch>
            <a:fillRect/>
          </a:stretch>
        </p:blipFill>
        <p:spPr>
          <a:xfrm>
            <a:off x="608103" y="1864858"/>
            <a:ext cx="2892743" cy="4012514"/>
          </a:xfrm>
          <a:prstGeom prst="rect">
            <a:avLst/>
          </a:prstGeom>
        </p:spPr>
      </p:pic>
      <p:pic>
        <p:nvPicPr>
          <p:cNvPr id="7" name="Picture 6" descr="DL_4.JPG"/>
          <p:cNvPicPr>
            <a:picLocks noChangeAspect="1"/>
          </p:cNvPicPr>
          <p:nvPr/>
        </p:nvPicPr>
        <p:blipFill>
          <a:blip r:embed="rId3"/>
          <a:stretch>
            <a:fillRect/>
          </a:stretch>
        </p:blipFill>
        <p:spPr>
          <a:xfrm>
            <a:off x="3884158" y="2191022"/>
            <a:ext cx="7584765" cy="338681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Ml </a:t>
            </a:r>
            <a:r>
              <a:rPr lang="en-US" dirty="0" err="1">
                <a:solidFill>
                  <a:schemeClr val="accent1">
                    <a:lumMod val="50000"/>
                  </a:schemeClr>
                </a:solidFill>
              </a:rPr>
              <a:t>vs</a:t>
            </a:r>
            <a:r>
              <a:rPr lang="en-US" dirty="0">
                <a:solidFill>
                  <a:schemeClr val="accent1">
                    <a:lumMod val="50000"/>
                  </a:schemeClr>
                </a:solidFill>
              </a:rPr>
              <a:t>  DL</a:t>
            </a:r>
            <a:br>
              <a:rPr lang="en-US" dirty="0">
                <a:solidFill>
                  <a:schemeClr val="accent1">
                    <a:lumMod val="50000"/>
                  </a:schemeClr>
                </a:solidFill>
              </a:rPr>
            </a:br>
            <a:r>
              <a:rPr lang="en-US" dirty="0">
                <a:solidFill>
                  <a:srgbClr val="FF0000"/>
                </a:solidFill>
              </a:rPr>
              <a:t> Deep Learning</a:t>
            </a:r>
            <a:r>
              <a:rPr lang="en-US" b="1" dirty="0">
                <a:solidFill>
                  <a:srgbClr val="FF0000"/>
                </a:solidFill>
              </a:rPr>
              <a:t> IS </a:t>
            </a:r>
            <a:r>
              <a:rPr lang="en-US" dirty="0">
                <a:solidFill>
                  <a:srgbClr val="FF0000"/>
                </a:solidFill>
              </a:rPr>
              <a:t>Machine Learning </a:t>
            </a:r>
          </a:p>
        </p:txBody>
      </p:sp>
      <p:sp>
        <p:nvSpPr>
          <p:cNvPr id="4" name="Date Placeholder 3"/>
          <p:cNvSpPr>
            <a:spLocks noGrp="1"/>
          </p:cNvSpPr>
          <p:nvPr>
            <p:ph type="dt" sz="half" idx="10"/>
          </p:nvPr>
        </p:nvSpPr>
        <p:spPr/>
        <p:txBody>
          <a:bodyPr/>
          <a:lstStyle/>
          <a:p>
            <a:fld id="{4656D1F1-0AF0-40CD-8BF6-6397AC28F480}"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43</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3" name="Content Placeholder 2" descr="ML vs DL"/>
          <p:cNvPicPr>
            <a:picLocks noGrp="1" noChangeAspect="1"/>
          </p:cNvPicPr>
          <p:nvPr>
            <p:ph idx="1"/>
          </p:nvPr>
        </p:nvPicPr>
        <p:blipFill>
          <a:blip r:embed="rId2"/>
          <a:stretch>
            <a:fillRect/>
          </a:stretch>
        </p:blipFill>
        <p:spPr>
          <a:xfrm>
            <a:off x="2204720" y="1691005"/>
            <a:ext cx="7904480" cy="469328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30" y="165100"/>
            <a:ext cx="10515600" cy="1325563"/>
          </a:xfrm>
        </p:spPr>
        <p:txBody>
          <a:bodyPr>
            <a:normAutofit/>
          </a:bodyPr>
          <a:lstStyle/>
          <a:p>
            <a:pPr algn="ctr"/>
            <a:r>
              <a:rPr lang="en-US" dirty="0">
                <a:solidFill>
                  <a:schemeClr val="accent1">
                    <a:lumMod val="50000"/>
                  </a:schemeClr>
                </a:solidFill>
              </a:rPr>
              <a:t>Ml </a:t>
            </a:r>
            <a:r>
              <a:rPr lang="en-US" dirty="0" err="1">
                <a:solidFill>
                  <a:schemeClr val="accent1">
                    <a:lumMod val="50000"/>
                  </a:schemeClr>
                </a:solidFill>
              </a:rPr>
              <a:t>vs</a:t>
            </a:r>
            <a:r>
              <a:rPr lang="en-US" dirty="0">
                <a:solidFill>
                  <a:schemeClr val="accent1">
                    <a:lumMod val="50000"/>
                  </a:schemeClr>
                </a:solidFill>
              </a:rPr>
              <a:t>  DL</a:t>
            </a:r>
            <a:br>
              <a:rPr lang="en-US" dirty="0">
                <a:solidFill>
                  <a:schemeClr val="accent1">
                    <a:lumMod val="50000"/>
                  </a:schemeClr>
                </a:solidFill>
              </a:rPr>
            </a:br>
            <a:r>
              <a:rPr lang="en-US" dirty="0">
                <a:solidFill>
                  <a:srgbClr val="FF0000"/>
                </a:solidFill>
              </a:rPr>
              <a:t> Data Dependency</a:t>
            </a:r>
          </a:p>
        </p:txBody>
      </p:sp>
      <p:sp>
        <p:nvSpPr>
          <p:cNvPr id="4" name="Date Placeholder 3"/>
          <p:cNvSpPr>
            <a:spLocks noGrp="1"/>
          </p:cNvSpPr>
          <p:nvPr>
            <p:ph type="dt" sz="half" idx="10"/>
          </p:nvPr>
        </p:nvSpPr>
        <p:spPr/>
        <p:txBody>
          <a:bodyPr/>
          <a:lstStyle/>
          <a:p>
            <a:fld id="{D124C3D6-2AB2-411D-B4E4-7C9F4211E8AD}"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44</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9" name="Picture 8" descr="DL_5.JPG"/>
          <p:cNvPicPr>
            <a:picLocks noChangeAspect="1"/>
          </p:cNvPicPr>
          <p:nvPr/>
        </p:nvPicPr>
        <p:blipFill>
          <a:blip r:embed="rId2"/>
          <a:stretch>
            <a:fillRect/>
          </a:stretch>
        </p:blipFill>
        <p:spPr>
          <a:xfrm>
            <a:off x="2994660" y="1490980"/>
            <a:ext cx="7256145" cy="464883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Ml </a:t>
            </a:r>
            <a:r>
              <a:rPr lang="en-US" dirty="0" err="1">
                <a:solidFill>
                  <a:schemeClr val="accent1">
                    <a:lumMod val="50000"/>
                  </a:schemeClr>
                </a:solidFill>
              </a:rPr>
              <a:t>vs</a:t>
            </a:r>
            <a:r>
              <a:rPr lang="en-US" dirty="0">
                <a:solidFill>
                  <a:schemeClr val="accent1">
                    <a:lumMod val="50000"/>
                  </a:schemeClr>
                </a:solidFill>
              </a:rPr>
              <a:t>  DL</a:t>
            </a:r>
            <a:br>
              <a:rPr lang="en-US" dirty="0">
                <a:solidFill>
                  <a:schemeClr val="accent1">
                    <a:lumMod val="50000"/>
                  </a:schemeClr>
                </a:solidFill>
              </a:rPr>
            </a:br>
            <a:r>
              <a:rPr lang="en-US" dirty="0">
                <a:solidFill>
                  <a:srgbClr val="FF0000"/>
                </a:solidFill>
              </a:rPr>
              <a:t> Hardware Dependency</a:t>
            </a:r>
          </a:p>
        </p:txBody>
      </p:sp>
      <p:sp>
        <p:nvSpPr>
          <p:cNvPr id="4" name="Date Placeholder 3"/>
          <p:cNvSpPr>
            <a:spLocks noGrp="1"/>
          </p:cNvSpPr>
          <p:nvPr>
            <p:ph type="dt" sz="half" idx="10"/>
          </p:nvPr>
        </p:nvSpPr>
        <p:spPr/>
        <p:txBody>
          <a:bodyPr/>
          <a:lstStyle/>
          <a:p>
            <a:fld id="{89699111-F6E7-4125-BD36-C30D06816C88}"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45</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7" name="Picture 6" descr="DL_6.jpg"/>
          <p:cNvPicPr>
            <a:picLocks noChangeAspect="1"/>
          </p:cNvPicPr>
          <p:nvPr/>
        </p:nvPicPr>
        <p:blipFill>
          <a:blip r:embed="rId2"/>
          <a:stretch>
            <a:fillRect/>
          </a:stretch>
        </p:blipFill>
        <p:spPr>
          <a:xfrm>
            <a:off x="3703955" y="2210435"/>
            <a:ext cx="6473825" cy="362521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Ml </a:t>
            </a:r>
            <a:r>
              <a:rPr lang="en-US" dirty="0" err="1">
                <a:solidFill>
                  <a:schemeClr val="accent1">
                    <a:lumMod val="50000"/>
                  </a:schemeClr>
                </a:solidFill>
              </a:rPr>
              <a:t>vs</a:t>
            </a:r>
            <a:r>
              <a:rPr lang="en-US" dirty="0">
                <a:solidFill>
                  <a:schemeClr val="accent1">
                    <a:lumMod val="50000"/>
                  </a:schemeClr>
                </a:solidFill>
              </a:rPr>
              <a:t>  DL</a:t>
            </a:r>
            <a:br>
              <a:rPr lang="en-US" dirty="0">
                <a:solidFill>
                  <a:schemeClr val="accent1">
                    <a:lumMod val="50000"/>
                  </a:schemeClr>
                </a:solidFill>
              </a:rPr>
            </a:br>
            <a:r>
              <a:rPr lang="en-US" dirty="0">
                <a:solidFill>
                  <a:srgbClr val="FF0000"/>
                </a:solidFill>
              </a:rPr>
              <a:t> Problem Solving Approach</a:t>
            </a:r>
          </a:p>
        </p:txBody>
      </p:sp>
      <p:sp>
        <p:nvSpPr>
          <p:cNvPr id="4" name="Date Placeholder 3"/>
          <p:cNvSpPr>
            <a:spLocks noGrp="1"/>
          </p:cNvSpPr>
          <p:nvPr>
            <p:ph type="dt" sz="half" idx="10"/>
          </p:nvPr>
        </p:nvSpPr>
        <p:spPr/>
        <p:txBody>
          <a:bodyPr/>
          <a:lstStyle/>
          <a:p>
            <a:fld id="{CCD7D620-69A1-459B-9F5A-1646D0414890}"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46</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8" name="Picture 7" descr="DL_7.JPG"/>
          <p:cNvPicPr>
            <a:picLocks noChangeAspect="1"/>
          </p:cNvPicPr>
          <p:nvPr/>
        </p:nvPicPr>
        <p:blipFill>
          <a:blip r:embed="rId2"/>
          <a:stretch>
            <a:fillRect/>
          </a:stretch>
        </p:blipFill>
        <p:spPr>
          <a:xfrm>
            <a:off x="1903095" y="1616710"/>
            <a:ext cx="8932545" cy="47390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Ml </a:t>
            </a:r>
            <a:r>
              <a:rPr lang="en-US" dirty="0" err="1">
                <a:solidFill>
                  <a:schemeClr val="accent1">
                    <a:lumMod val="50000"/>
                  </a:schemeClr>
                </a:solidFill>
              </a:rPr>
              <a:t>vs</a:t>
            </a:r>
            <a:r>
              <a:rPr lang="en-US" dirty="0">
                <a:solidFill>
                  <a:schemeClr val="accent1">
                    <a:lumMod val="50000"/>
                  </a:schemeClr>
                </a:solidFill>
              </a:rPr>
              <a:t>  DL</a:t>
            </a:r>
            <a:br>
              <a:rPr lang="en-US" dirty="0">
                <a:solidFill>
                  <a:schemeClr val="accent1">
                    <a:lumMod val="50000"/>
                  </a:schemeClr>
                </a:solidFill>
              </a:rPr>
            </a:br>
            <a:r>
              <a:rPr lang="en-US" dirty="0">
                <a:solidFill>
                  <a:srgbClr val="FF0000"/>
                </a:solidFill>
              </a:rPr>
              <a:t> Execution Time?</a:t>
            </a:r>
          </a:p>
        </p:txBody>
      </p:sp>
      <p:sp>
        <p:nvSpPr>
          <p:cNvPr id="4" name="Date Placeholder 3"/>
          <p:cNvSpPr>
            <a:spLocks noGrp="1"/>
          </p:cNvSpPr>
          <p:nvPr>
            <p:ph type="dt" sz="half" idx="10"/>
          </p:nvPr>
        </p:nvSpPr>
        <p:spPr/>
        <p:txBody>
          <a:bodyPr/>
          <a:lstStyle/>
          <a:p>
            <a:fld id="{2CEFB8E1-06FA-43BA-BF0C-AEE3813ED3D0}"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47</a:t>
            </a:fld>
            <a:endParaRPr lang="en-US" sz="1400">
              <a:solidFill>
                <a:schemeClr val="accent1">
                  <a:lumMod val="50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Ml </a:t>
            </a:r>
            <a:r>
              <a:rPr lang="en-US" dirty="0" err="1">
                <a:solidFill>
                  <a:schemeClr val="accent1">
                    <a:lumMod val="50000"/>
                  </a:schemeClr>
                </a:solidFill>
              </a:rPr>
              <a:t>vs</a:t>
            </a:r>
            <a:r>
              <a:rPr lang="en-US" dirty="0">
                <a:solidFill>
                  <a:schemeClr val="accent1">
                    <a:lumMod val="50000"/>
                  </a:schemeClr>
                </a:solidFill>
              </a:rPr>
              <a:t>  DL</a:t>
            </a:r>
            <a:br>
              <a:rPr lang="en-US" dirty="0">
                <a:solidFill>
                  <a:schemeClr val="accent1">
                    <a:lumMod val="50000"/>
                  </a:schemeClr>
                </a:solidFill>
              </a:rPr>
            </a:br>
            <a:r>
              <a:rPr lang="en-US" dirty="0">
                <a:solidFill>
                  <a:srgbClr val="FF0000"/>
                </a:solidFill>
              </a:rPr>
              <a:t> </a:t>
            </a:r>
          </a:p>
        </p:txBody>
      </p:sp>
      <p:sp>
        <p:nvSpPr>
          <p:cNvPr id="4" name="Date Placeholder 3"/>
          <p:cNvSpPr>
            <a:spLocks noGrp="1"/>
          </p:cNvSpPr>
          <p:nvPr>
            <p:ph type="dt" sz="half" idx="10"/>
          </p:nvPr>
        </p:nvSpPr>
        <p:spPr/>
        <p:txBody>
          <a:bodyPr/>
          <a:lstStyle/>
          <a:p>
            <a:fld id="{38845910-136D-41F6-8307-C5332BAF6167}"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48</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7" name="TextBox 6"/>
          <p:cNvSpPr txBox="1"/>
          <p:nvPr/>
        </p:nvSpPr>
        <p:spPr>
          <a:xfrm>
            <a:off x="783771" y="1645920"/>
            <a:ext cx="11142618" cy="1938020"/>
          </a:xfrm>
          <a:prstGeom prst="rect">
            <a:avLst/>
          </a:prstGeom>
          <a:noFill/>
        </p:spPr>
        <p:txBody>
          <a:bodyPr wrap="square" rtlCol="0">
            <a:spAutoFit/>
          </a:bodyPr>
          <a:lstStyle/>
          <a:p>
            <a:pPr marL="342900" indent="-342900">
              <a:buFont typeface="Arial" panose="020B0604020202020204" pitchFamily="34" charset="0"/>
              <a:buChar char="•"/>
            </a:pPr>
            <a:r>
              <a:rPr lang="en-IN" sz="2400" b="1" dirty="0">
                <a:solidFill>
                  <a:srgbClr val="FF0000"/>
                </a:solidFill>
              </a:rPr>
              <a:t>Ml uses algorithms to parse data, learn from that data, and make informed decisions based on what it has learned</a:t>
            </a:r>
          </a:p>
          <a:p>
            <a:pPr marL="342900" indent="-342900">
              <a:buFont typeface="Arial" panose="020B0604020202020204" pitchFamily="34" charset="0"/>
              <a:buChar char="•"/>
            </a:pPr>
            <a:endParaRPr lang="en-IN" sz="2400" b="1" dirty="0">
              <a:solidFill>
                <a:srgbClr val="FF0000"/>
              </a:solidFill>
            </a:endParaRPr>
          </a:p>
          <a:p>
            <a:pPr marL="342900" indent="-342900">
              <a:buFont typeface="Arial" panose="020B0604020202020204" pitchFamily="34" charset="0"/>
              <a:buChar char="•"/>
            </a:pPr>
            <a:r>
              <a:rPr lang="en-IN" sz="2400" b="1" dirty="0">
                <a:solidFill>
                  <a:srgbClr val="FF0000"/>
                </a:solidFill>
              </a:rPr>
              <a:t>DL structures algorithms in layers to create an artificial “neural network” that can learn and make intelligent decisions on its own</a:t>
            </a:r>
            <a:endParaRPr lang="en-US" sz="24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sym typeface="+mn-ea"/>
              </a:rPr>
              <a:t>Ml </a:t>
            </a:r>
            <a:r>
              <a:rPr lang="en-US" dirty="0" err="1">
                <a:solidFill>
                  <a:schemeClr val="accent1">
                    <a:lumMod val="50000"/>
                  </a:schemeClr>
                </a:solidFill>
                <a:sym typeface="+mn-ea"/>
              </a:rPr>
              <a:t>vs</a:t>
            </a:r>
            <a:r>
              <a:rPr lang="en-US" dirty="0">
                <a:solidFill>
                  <a:schemeClr val="accent1">
                    <a:lumMod val="50000"/>
                  </a:schemeClr>
                </a:solidFill>
                <a:sym typeface="+mn-ea"/>
              </a:rPr>
              <a:t>  DL</a:t>
            </a:r>
            <a:br>
              <a:rPr lang="en-US" dirty="0">
                <a:solidFill>
                  <a:schemeClr val="accent1">
                    <a:lumMod val="50000"/>
                  </a:schemeClr>
                </a:solidFill>
                <a:sym typeface="+mn-ea"/>
              </a:rPr>
            </a:br>
            <a:endParaRPr lang="en-US"/>
          </a:p>
        </p:txBody>
      </p:sp>
      <p:sp>
        <p:nvSpPr>
          <p:cNvPr id="3" name="Content Placeholder 2"/>
          <p:cNvSpPr>
            <a:spLocks noGrp="1"/>
          </p:cNvSpPr>
          <p:nvPr>
            <p:ph idx="1"/>
          </p:nvPr>
        </p:nvSpPr>
        <p:spPr/>
        <p:txBody>
          <a:bodyPr/>
          <a:lstStyle/>
          <a:p>
            <a:r>
              <a:rPr lang="en-US"/>
              <a:t>Human Intervention</a:t>
            </a:r>
          </a:p>
          <a:p>
            <a:pPr lvl="1"/>
            <a:r>
              <a:rPr lang="en-US"/>
              <a:t>Machine learning requires more ongoing human intervention to get results. Deep learning is more complex to set up but requires minimal intervention thereafter.</a:t>
            </a:r>
          </a:p>
          <a:p>
            <a:pPr lvl="0"/>
            <a:r>
              <a:rPr lang="en-US"/>
              <a:t>Hardware</a:t>
            </a:r>
          </a:p>
          <a:p>
            <a:pPr lvl="1"/>
            <a:r>
              <a:rPr lang="en-US"/>
              <a:t>Machine learning programs tend to be less complex than deep learning algorithms and can often run on conventional computers, but deep learning systems require far more powerful hardware and resources. This demand for power has driven has meant increased use of graphical processing units.</a:t>
            </a:r>
          </a:p>
        </p:txBody>
      </p:sp>
      <p:sp>
        <p:nvSpPr>
          <p:cNvPr id="4" name="Date Placeholder 3"/>
          <p:cNvSpPr>
            <a:spLocks noGrp="1"/>
          </p:cNvSpPr>
          <p:nvPr>
            <p:ph type="dt" sz="half" idx="10"/>
          </p:nvPr>
        </p:nvSpPr>
        <p:spPr/>
        <p:txBody>
          <a:bodyPr/>
          <a:lstStyle/>
          <a:p>
            <a:fld id="{5D5121DF-CC74-41DF-BAA8-D9CF1A7D7B3A}"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49</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What is AI? </a:t>
            </a:r>
          </a:p>
        </p:txBody>
      </p:sp>
      <p:sp>
        <p:nvSpPr>
          <p:cNvPr id="4" name="Date Placeholder 3"/>
          <p:cNvSpPr>
            <a:spLocks noGrp="1"/>
          </p:cNvSpPr>
          <p:nvPr>
            <p:ph type="dt" sz="half" idx="10"/>
          </p:nvPr>
        </p:nvSpPr>
        <p:spPr/>
        <p:txBody>
          <a:bodyPr/>
          <a:lstStyle/>
          <a:p>
            <a:fld id="{1359544E-C4DF-46DA-AFA6-66156A9FC9F9}"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5</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9" name="Content Placeholder 2"/>
          <p:cNvSpPr txBox="1"/>
          <p:nvPr/>
        </p:nvSpPr>
        <p:spPr>
          <a:xfrm>
            <a:off x="1869440" y="1691005"/>
            <a:ext cx="9147810" cy="743585"/>
          </a:xfrm>
          <a:prstGeom prst="rect">
            <a:avLst/>
          </a:prstGeom>
          <a:solidFill>
            <a:schemeClr val="accent2">
              <a:lumMod val="20000"/>
              <a:lumOff val="80000"/>
            </a:schemeClr>
          </a:solidFill>
          <a:ln w="28575" cap="flat" cmpd="sng" algn="ctr">
            <a:solidFill>
              <a:srgbClr val="FF0000"/>
            </a:solid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p>
            <a:pPr lvl="0" algn="just">
              <a:lnSpc>
                <a:spcPct val="90000"/>
              </a:lnSpc>
              <a:spcBef>
                <a:spcPts val="1000"/>
              </a:spcBef>
            </a:pPr>
            <a:r>
              <a:rPr lang="en-US" sz="2400" b="1" i="1" dirty="0"/>
              <a:t>“Artificial Intelligence is a technique that allows machines to act like humans by replicating their behavior and nature.”</a:t>
            </a:r>
            <a:endParaRPr kumimoji="0" lang="en-US" sz="2200" b="1" i="1" u="none" strike="noStrike" kern="1200" cap="none" spc="0" normalizeH="0" baseline="0" noProof="0" dirty="0">
              <a:ln>
                <a:noFill/>
              </a:ln>
              <a:solidFill>
                <a:schemeClr val="dk1"/>
              </a:solidFill>
              <a:effectLst/>
              <a:uLnTx/>
              <a:uFillTx/>
              <a:latin typeface="+mn-lt"/>
              <a:ea typeface="+mn-ea"/>
              <a:cs typeface="+mn-cs"/>
            </a:endParaRPr>
          </a:p>
        </p:txBody>
      </p:sp>
      <p:pic>
        <p:nvPicPr>
          <p:cNvPr id="3" name="Content Placeholder 2" descr="AI"/>
          <p:cNvPicPr>
            <a:picLocks noGrp="1" noChangeAspect="1"/>
          </p:cNvPicPr>
          <p:nvPr>
            <p:ph idx="1"/>
          </p:nvPr>
        </p:nvPicPr>
        <p:blipFill>
          <a:blip r:embed="rId2"/>
          <a:stretch>
            <a:fillRect/>
          </a:stretch>
        </p:blipFill>
        <p:spPr>
          <a:xfrm>
            <a:off x="2446655" y="2581910"/>
            <a:ext cx="7724775" cy="3752850"/>
          </a:xfrm>
          <a:prstGeom prst="rect">
            <a:avLst/>
          </a:prstGeom>
        </p:spPr>
      </p:pic>
    </p:spTree>
    <p:extLst>
      <p:ext uri="{BB962C8B-B14F-4D97-AF65-F5344CB8AC3E}">
        <p14:creationId xmlns:p14="http://schemas.microsoft.com/office/powerpoint/2010/main" val="3606409255"/>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070" y="0"/>
            <a:ext cx="10515600" cy="1325563"/>
          </a:xfrm>
        </p:spPr>
        <p:txBody>
          <a:bodyPr>
            <a:normAutofit/>
          </a:bodyPr>
          <a:lstStyle/>
          <a:p>
            <a:pPr algn="ctr"/>
            <a:r>
              <a:rPr lang="en-US" dirty="0">
                <a:solidFill>
                  <a:schemeClr val="accent1">
                    <a:lumMod val="50000"/>
                  </a:schemeClr>
                </a:solidFill>
                <a:sym typeface="+mn-ea"/>
              </a:rPr>
              <a:t>Ml </a:t>
            </a:r>
            <a:r>
              <a:rPr lang="en-US" dirty="0" err="1">
                <a:solidFill>
                  <a:schemeClr val="accent1">
                    <a:lumMod val="50000"/>
                  </a:schemeClr>
                </a:solidFill>
                <a:sym typeface="+mn-ea"/>
              </a:rPr>
              <a:t>vs</a:t>
            </a:r>
            <a:r>
              <a:rPr lang="en-US" dirty="0">
                <a:solidFill>
                  <a:schemeClr val="accent1">
                    <a:lumMod val="50000"/>
                  </a:schemeClr>
                </a:solidFill>
                <a:sym typeface="+mn-ea"/>
              </a:rPr>
              <a:t>  DL</a:t>
            </a:r>
            <a:br>
              <a:rPr lang="en-US" dirty="0">
                <a:solidFill>
                  <a:schemeClr val="accent1">
                    <a:lumMod val="50000"/>
                  </a:schemeClr>
                </a:solidFill>
                <a:sym typeface="+mn-ea"/>
              </a:rPr>
            </a:br>
            <a:endParaRPr lang="en-US"/>
          </a:p>
        </p:txBody>
      </p:sp>
      <p:sp>
        <p:nvSpPr>
          <p:cNvPr id="3" name="Content Placeholder 2"/>
          <p:cNvSpPr>
            <a:spLocks noGrp="1"/>
          </p:cNvSpPr>
          <p:nvPr>
            <p:ph idx="1"/>
          </p:nvPr>
        </p:nvSpPr>
        <p:spPr>
          <a:xfrm>
            <a:off x="838200" y="876300"/>
            <a:ext cx="11012805" cy="5480050"/>
          </a:xfrm>
        </p:spPr>
        <p:txBody>
          <a:bodyPr/>
          <a:lstStyle/>
          <a:p>
            <a:r>
              <a:rPr lang="en-US"/>
              <a:t>Time</a:t>
            </a:r>
          </a:p>
          <a:p>
            <a:pPr lvl="1"/>
            <a:r>
              <a:rPr lang="en-US"/>
              <a:t>Machine learning systems can be set up and operate quickly but may be limited in the power of their results. Deep learning systems take more time to set up but can generate results instantaneously </a:t>
            </a:r>
          </a:p>
          <a:p>
            <a:r>
              <a:rPr lang="en-US"/>
              <a:t>Approach</a:t>
            </a:r>
          </a:p>
          <a:p>
            <a:pPr lvl="1"/>
            <a:r>
              <a:rPr lang="en-US"/>
              <a:t>Machine learning tends to require structured data and uses traditional algorithms like linear regression. Deep learning employs neural networks and is built to accommodate large volumes of unstructured data.</a:t>
            </a:r>
          </a:p>
          <a:p>
            <a:pPr lvl="0"/>
            <a:r>
              <a:rPr lang="en-US"/>
              <a:t>Applications</a:t>
            </a:r>
          </a:p>
          <a:p>
            <a:pPr lvl="1"/>
            <a:r>
              <a:rPr lang="en-US"/>
              <a:t>Machine learning is already in use in your email inbox, bank, and doctor’s office. Deep learning technology enables more complex and autonomous programs, like self-driving cars or robots that perform advanced surgery.</a:t>
            </a:r>
          </a:p>
        </p:txBody>
      </p:sp>
      <p:sp>
        <p:nvSpPr>
          <p:cNvPr id="4" name="Date Placeholder 3"/>
          <p:cNvSpPr>
            <a:spLocks noGrp="1"/>
          </p:cNvSpPr>
          <p:nvPr>
            <p:ph type="dt" sz="half" idx="10"/>
          </p:nvPr>
        </p:nvSpPr>
        <p:spPr/>
        <p:txBody>
          <a:bodyPr/>
          <a:lstStyle/>
          <a:p>
            <a:fld id="{2257BDFF-41F7-4938-A319-2F26EC49B252}"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50</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F5F2C1-A219-41D4-82C4-E41924F9A049}"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51</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7" name="TextBox 6"/>
          <p:cNvSpPr txBox="1"/>
          <p:nvPr/>
        </p:nvSpPr>
        <p:spPr>
          <a:xfrm>
            <a:off x="783771" y="1645920"/>
            <a:ext cx="11142618" cy="706755"/>
          </a:xfrm>
          <a:prstGeom prst="rect">
            <a:avLst/>
          </a:prstGeom>
          <a:noFill/>
        </p:spPr>
        <p:txBody>
          <a:bodyPr wrap="square" rtlCol="0">
            <a:spAutoFit/>
          </a:bodyPr>
          <a:lstStyle/>
          <a:p>
            <a:pPr algn="ctr"/>
            <a:r>
              <a:rPr lang="en-US" altLang="en-IN" sz="4000" b="1" dirty="0">
                <a:solidFill>
                  <a:schemeClr val="accent1">
                    <a:lumMod val="50000"/>
                  </a:schemeClr>
                </a:solidFill>
              </a:rPr>
              <a:t>Python</a:t>
            </a:r>
            <a:r>
              <a:rPr lang="en-IN" sz="4000" b="1" dirty="0">
                <a:solidFill>
                  <a:schemeClr val="accent1">
                    <a:lumMod val="50000"/>
                  </a:schemeClr>
                </a:solidFill>
              </a:rPr>
              <a:t> for Machine Learning</a:t>
            </a:r>
            <a:endParaRPr lang="en-US" sz="4000" b="1" dirty="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745" y="-102235"/>
            <a:ext cx="10515600" cy="1325563"/>
          </a:xfrm>
        </p:spPr>
        <p:txBody>
          <a:bodyPr/>
          <a:lstStyle/>
          <a:p>
            <a:r>
              <a:rPr lang="en-US"/>
              <a:t>Unit I : Python</a:t>
            </a:r>
          </a:p>
        </p:txBody>
      </p:sp>
      <p:sp>
        <p:nvSpPr>
          <p:cNvPr id="3" name="Content Placeholder 2"/>
          <p:cNvSpPr>
            <a:spLocks noGrp="1"/>
          </p:cNvSpPr>
          <p:nvPr>
            <p:ph idx="1"/>
          </p:nvPr>
        </p:nvSpPr>
        <p:spPr>
          <a:xfrm>
            <a:off x="377825" y="852170"/>
            <a:ext cx="11255375" cy="5439410"/>
          </a:xfrm>
        </p:spPr>
        <p:txBody>
          <a:bodyPr>
            <a:normAutofit lnSpcReduction="10000"/>
          </a:bodyPr>
          <a:lstStyle/>
          <a:p>
            <a:r>
              <a:rPr lang="en-US"/>
              <a:t>Basic Commands and Functions of Python</a:t>
            </a:r>
          </a:p>
          <a:p>
            <a:r>
              <a:rPr lang="en-US"/>
              <a:t>Python Scripting</a:t>
            </a:r>
          </a:p>
          <a:p>
            <a:r>
              <a:rPr lang="en-US"/>
              <a:t>numPy</a:t>
            </a:r>
          </a:p>
          <a:p>
            <a:pPr lvl="1"/>
            <a:r>
              <a:rPr lang="en-US"/>
              <a:t>It  is a library for the Python programming language, adding support for large, multi-dimensional arrays and matrices, along with a large collection of high-level mathematical functions to operate on these arrays.</a:t>
            </a:r>
          </a:p>
          <a:p>
            <a:r>
              <a:rPr lang="en-US"/>
              <a:t>Pandas</a:t>
            </a:r>
          </a:p>
          <a:p>
            <a:pPr lvl="1"/>
            <a:r>
              <a:rPr lang="en-US"/>
              <a:t>It is a software library written for the Python programming language for data manipulation and analysis. In particular, it offers data structures and operations for manipulating numerical tables and time series. </a:t>
            </a:r>
          </a:p>
          <a:p>
            <a:r>
              <a:rPr lang="en-US"/>
              <a:t>Matplotlib</a:t>
            </a:r>
          </a:p>
          <a:p>
            <a:pPr lvl="1"/>
            <a:r>
              <a:rPr lang="en-US"/>
              <a:t>Matplotlib is a plotting library for the Python programming language and its numerical mathematics extension NumPy. It provides an object-oriented API for embedding plots into applications </a:t>
            </a:r>
          </a:p>
        </p:txBody>
      </p:sp>
      <p:sp>
        <p:nvSpPr>
          <p:cNvPr id="4" name="Date Placeholder 3"/>
          <p:cNvSpPr>
            <a:spLocks noGrp="1"/>
          </p:cNvSpPr>
          <p:nvPr>
            <p:ph type="dt" sz="half" idx="10"/>
          </p:nvPr>
        </p:nvSpPr>
        <p:spPr/>
        <p:txBody>
          <a:bodyPr/>
          <a:lstStyle/>
          <a:p>
            <a:fld id="{4BE026AC-712B-4985-9DF3-7AE5B0219F4A}"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52</a:t>
            </a:fld>
            <a:endParaRPr lang="en-US" sz="1400">
              <a:solidFill>
                <a:schemeClr val="accent1">
                  <a:lumMod val="50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Python?</a:t>
            </a:r>
          </a:p>
        </p:txBody>
      </p:sp>
      <p:sp>
        <p:nvSpPr>
          <p:cNvPr id="3" name="Content Placeholder 2"/>
          <p:cNvSpPr>
            <a:spLocks noGrp="1"/>
          </p:cNvSpPr>
          <p:nvPr>
            <p:ph idx="1"/>
          </p:nvPr>
        </p:nvSpPr>
        <p:spPr/>
        <p:txBody>
          <a:bodyPr>
            <a:normAutofit/>
          </a:bodyPr>
          <a:lstStyle/>
          <a:p>
            <a:r>
              <a:rPr lang="en-IN" dirty="0"/>
              <a:t>Most popular language in the world!</a:t>
            </a:r>
          </a:p>
          <a:p>
            <a:r>
              <a:rPr lang="en-IN" dirty="0"/>
              <a:t>Easier to understand and code in than C or C++.</a:t>
            </a:r>
          </a:p>
          <a:p>
            <a:r>
              <a:rPr lang="en-IN" dirty="0"/>
              <a:t>It is an </a:t>
            </a:r>
            <a:r>
              <a:rPr lang="en-IN" b="1" i="1" dirty="0"/>
              <a:t>interpreted </a:t>
            </a:r>
            <a:r>
              <a:rPr lang="en-IN" dirty="0"/>
              <a:t>language.</a:t>
            </a:r>
          </a:p>
          <a:p>
            <a:pPr lvl="1"/>
            <a:r>
              <a:rPr lang="en-IN" dirty="0"/>
              <a:t>Program executes line-by-line. No compilation.</a:t>
            </a:r>
          </a:p>
          <a:p>
            <a:r>
              <a:rPr lang="en-IN" dirty="0"/>
              <a:t>It is </a:t>
            </a:r>
            <a:r>
              <a:rPr lang="en-IN"/>
              <a:t>a </a:t>
            </a:r>
            <a:r>
              <a:rPr lang="en-IN" b="1" i="1"/>
              <a:t>type less </a:t>
            </a:r>
            <a:r>
              <a:rPr lang="en-IN" dirty="0"/>
              <a:t>language.</a:t>
            </a:r>
          </a:p>
          <a:p>
            <a:pPr lvl="1"/>
            <a:r>
              <a:rPr lang="en-IN" dirty="0"/>
              <a:t>No need to declare variables like </a:t>
            </a:r>
            <a:r>
              <a:rPr lang="en-IN" b="1" dirty="0" err="1"/>
              <a:t>int</a:t>
            </a:r>
            <a:r>
              <a:rPr lang="en-IN" b="1" dirty="0"/>
              <a:t> x </a:t>
            </a:r>
            <a:r>
              <a:rPr lang="en-IN" dirty="0"/>
              <a:t>in C.</a:t>
            </a:r>
          </a:p>
          <a:p>
            <a:r>
              <a:rPr lang="en-IN" dirty="0"/>
              <a:t>It is an </a:t>
            </a:r>
            <a:r>
              <a:rPr lang="en-IN" b="1" i="1" dirty="0"/>
              <a:t>indented </a:t>
            </a:r>
            <a:r>
              <a:rPr lang="en-IN" dirty="0"/>
              <a:t>language.</a:t>
            </a:r>
          </a:p>
          <a:p>
            <a:pPr lvl="1"/>
            <a:r>
              <a:rPr lang="en-IN" dirty="0"/>
              <a:t>Indentation is compulsory, otherwise your program will not run!</a:t>
            </a:r>
          </a:p>
        </p:txBody>
      </p:sp>
      <p:sp>
        <p:nvSpPr>
          <p:cNvPr id="4" name="Date Placeholder 3"/>
          <p:cNvSpPr>
            <a:spLocks noGrp="1"/>
          </p:cNvSpPr>
          <p:nvPr>
            <p:ph type="dt" sz="half" idx="10"/>
          </p:nvPr>
        </p:nvSpPr>
        <p:spPr/>
        <p:txBody>
          <a:bodyPr/>
          <a:lstStyle/>
          <a:p>
            <a:fld id="{C570DE60-C70C-43F7-AD00-373337941A79}" type="datetime1">
              <a:rPr lang="en-US" smtClean="0"/>
              <a:t>2/16/2023</a:t>
            </a:fld>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53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Python?</a:t>
            </a:r>
          </a:p>
        </p:txBody>
      </p:sp>
      <p:sp>
        <p:nvSpPr>
          <p:cNvPr id="3" name="Content Placeholder 2"/>
          <p:cNvSpPr>
            <a:spLocks noGrp="1"/>
          </p:cNvSpPr>
          <p:nvPr>
            <p:ph idx="1"/>
          </p:nvPr>
        </p:nvSpPr>
        <p:spPr/>
        <p:txBody>
          <a:bodyPr>
            <a:normAutofit/>
          </a:bodyPr>
          <a:lstStyle/>
          <a:p>
            <a:r>
              <a:rPr lang="en-IN" dirty="0"/>
              <a:t>Contains libraries and support for almost everything.</a:t>
            </a:r>
          </a:p>
          <a:p>
            <a:r>
              <a:rPr lang="en-IN" dirty="0"/>
              <a:t>It is called a </a:t>
            </a:r>
            <a:r>
              <a:rPr lang="en-IN" b="1" i="1" dirty="0"/>
              <a:t>scripted </a:t>
            </a:r>
            <a:r>
              <a:rPr lang="en-IN" dirty="0"/>
              <a:t>language.</a:t>
            </a:r>
          </a:p>
          <a:p>
            <a:pPr lvl="1"/>
            <a:r>
              <a:rPr lang="en-IN" dirty="0"/>
              <a:t>Runs one thing at a time.</a:t>
            </a:r>
          </a:p>
          <a:p>
            <a:r>
              <a:rPr lang="en-IN" dirty="0"/>
              <a:t>It is an </a:t>
            </a:r>
            <a:r>
              <a:rPr lang="en-IN" b="1" i="1" dirty="0"/>
              <a:t>object oriented </a:t>
            </a:r>
            <a:r>
              <a:rPr lang="en-IN" dirty="0"/>
              <a:t>language.</a:t>
            </a:r>
          </a:p>
          <a:p>
            <a:pPr lvl="1"/>
            <a:r>
              <a:rPr lang="en-IN" dirty="0"/>
              <a:t>Shall learn more about this later.</a:t>
            </a:r>
          </a:p>
          <a:p>
            <a:pPr lvl="1"/>
            <a:r>
              <a:rPr lang="en-IN" dirty="0"/>
              <a:t>It’s something like </a:t>
            </a:r>
            <a:r>
              <a:rPr lang="en-IN" b="1" dirty="0"/>
              <a:t>Java</a:t>
            </a:r>
            <a:r>
              <a:rPr lang="en-IN" dirty="0"/>
              <a:t>.</a:t>
            </a:r>
          </a:p>
          <a:p>
            <a:r>
              <a:rPr lang="en-IN" dirty="0"/>
              <a:t>No pointers in Python. All data allocated dynamically.</a:t>
            </a:r>
          </a:p>
          <a:p>
            <a:pPr lvl="1"/>
            <a:endParaRPr lang="en-IN" b="1" dirty="0"/>
          </a:p>
        </p:txBody>
      </p:sp>
      <p:sp>
        <p:nvSpPr>
          <p:cNvPr id="4" name="Date Placeholder 3"/>
          <p:cNvSpPr>
            <a:spLocks noGrp="1"/>
          </p:cNvSpPr>
          <p:nvPr>
            <p:ph type="dt" sz="half" idx="10"/>
          </p:nvPr>
        </p:nvSpPr>
        <p:spPr/>
        <p:txBody>
          <a:bodyPr/>
          <a:lstStyle/>
          <a:p>
            <a:fld id="{E22558F7-7F41-46FC-BDF6-E966A26BB120}" type="datetime1">
              <a:rPr lang="en-US" smtClean="0"/>
              <a:t>2/16/2023</a:t>
            </a:fld>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54</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Comparing C with Python3</a:t>
            </a:r>
          </a:p>
        </p:txBody>
      </p:sp>
      <p:sp>
        <p:nvSpPr>
          <p:cNvPr id="3" name="Content Placeholder 2"/>
          <p:cNvSpPr>
            <a:spLocks noGrp="1"/>
          </p:cNvSpPr>
          <p:nvPr>
            <p:ph idx="1"/>
          </p:nvPr>
        </p:nvSpPr>
        <p:spPr>
          <a:xfrm>
            <a:off x="2152650" y="1831284"/>
            <a:ext cx="7886700" cy="423589"/>
          </a:xfrm>
        </p:spPr>
        <p:txBody>
          <a:bodyPr>
            <a:normAutofit/>
          </a:bodyPr>
          <a:lstStyle/>
          <a:p>
            <a:pPr marL="0" indent="0" algn="ctr">
              <a:buNone/>
            </a:pPr>
            <a:r>
              <a:rPr lang="en-IN" sz="2000" dirty="0"/>
              <a:t>Let’s compare the two hello world programs written in C and Python3.</a:t>
            </a:r>
          </a:p>
        </p:txBody>
      </p:sp>
      <p:sp>
        <p:nvSpPr>
          <p:cNvPr id="4" name="TextBox 3"/>
          <p:cNvSpPr txBox="1"/>
          <p:nvPr/>
        </p:nvSpPr>
        <p:spPr>
          <a:xfrm>
            <a:off x="2152650" y="2608742"/>
            <a:ext cx="3302219" cy="3071417"/>
          </a:xfrm>
          <a:prstGeom prst="rect">
            <a:avLst/>
          </a:prstGeom>
          <a:noFill/>
          <a:ln>
            <a:solidFill>
              <a:schemeClr val="accent1"/>
            </a:solidFill>
          </a:ln>
        </p:spPr>
        <p:txBody>
          <a:bodyPr wrap="square" rtlCol="0">
            <a:noAutofit/>
          </a:bodyPr>
          <a:lstStyle/>
          <a:p>
            <a:endParaRPr lang="en-US" dirty="0"/>
          </a:p>
          <a:p>
            <a:endParaRPr lang="en-US" dirty="0"/>
          </a:p>
          <a:p>
            <a:r>
              <a:rPr lang="en-US" dirty="0"/>
              <a:t>#include &lt;</a:t>
            </a:r>
            <a:r>
              <a:rPr lang="en-US" dirty="0" err="1"/>
              <a:t>stdio.h</a:t>
            </a:r>
            <a:r>
              <a:rPr lang="en-US" dirty="0"/>
              <a:t>&gt;</a:t>
            </a:r>
          </a:p>
          <a:p>
            <a:endParaRPr lang="en-US" dirty="0"/>
          </a:p>
          <a:p>
            <a:r>
              <a:rPr lang="en-US" dirty="0" err="1"/>
              <a:t>int</a:t>
            </a:r>
            <a:r>
              <a:rPr lang="en-US" dirty="0"/>
              <a:t> main()</a:t>
            </a:r>
          </a:p>
          <a:p>
            <a:r>
              <a:rPr lang="en-US" dirty="0"/>
              <a:t>{</a:t>
            </a:r>
          </a:p>
          <a:p>
            <a:r>
              <a:rPr lang="en-US" dirty="0"/>
              <a:t>	</a:t>
            </a:r>
            <a:r>
              <a:rPr lang="en-US" dirty="0" err="1"/>
              <a:t>printf</a:t>
            </a:r>
            <a:r>
              <a:rPr lang="en-US" dirty="0"/>
              <a:t>(“Hello World!”);</a:t>
            </a:r>
          </a:p>
          <a:p>
            <a:r>
              <a:rPr lang="en-US" dirty="0"/>
              <a:t>	return 0;</a:t>
            </a:r>
          </a:p>
          <a:p>
            <a:r>
              <a:rPr lang="en-US" dirty="0"/>
              <a:t>}</a:t>
            </a:r>
          </a:p>
        </p:txBody>
      </p:sp>
      <p:sp>
        <p:nvSpPr>
          <p:cNvPr id="7" name="TextBox 6"/>
          <p:cNvSpPr txBox="1"/>
          <p:nvPr/>
        </p:nvSpPr>
        <p:spPr>
          <a:xfrm>
            <a:off x="6404084" y="2608741"/>
            <a:ext cx="3302219" cy="3071417"/>
          </a:xfrm>
          <a:prstGeom prst="rect">
            <a:avLst/>
          </a:prstGeom>
          <a:noFill/>
          <a:ln>
            <a:solidFill>
              <a:schemeClr val="accent1"/>
            </a:solidFill>
          </a:ln>
        </p:spPr>
        <p:txBody>
          <a:bodyPr wrap="square" rtlCol="0">
            <a:noAutofit/>
          </a:bodyPr>
          <a:lstStyle/>
          <a:p>
            <a:endParaRPr lang="en-US" dirty="0"/>
          </a:p>
          <a:p>
            <a:endParaRPr lang="en-US" dirty="0"/>
          </a:p>
          <a:p>
            <a:endParaRPr lang="en-US" dirty="0"/>
          </a:p>
          <a:p>
            <a:endParaRPr lang="en-US" dirty="0"/>
          </a:p>
          <a:p>
            <a:endParaRPr lang="en-US" dirty="0"/>
          </a:p>
          <a:p>
            <a:r>
              <a:rPr lang="en-US" dirty="0"/>
              <a:t>print(“Hello World!”)</a:t>
            </a:r>
          </a:p>
        </p:txBody>
      </p:sp>
      <p:sp>
        <p:nvSpPr>
          <p:cNvPr id="9" name="TextBox 8"/>
          <p:cNvSpPr txBox="1"/>
          <p:nvPr/>
        </p:nvSpPr>
        <p:spPr>
          <a:xfrm>
            <a:off x="3254420" y="5964306"/>
            <a:ext cx="1098678" cy="414020"/>
          </a:xfrm>
          <a:prstGeom prst="rect">
            <a:avLst/>
          </a:prstGeom>
          <a:noFill/>
        </p:spPr>
        <p:txBody>
          <a:bodyPr wrap="square" rtlCol="0">
            <a:spAutoFit/>
          </a:bodyPr>
          <a:lstStyle/>
          <a:p>
            <a:pPr algn="ctr"/>
            <a:r>
              <a:rPr lang="en-US" sz="2100" dirty="0"/>
              <a:t>C</a:t>
            </a:r>
            <a:endParaRPr lang="en-IN" sz="2100" dirty="0"/>
          </a:p>
        </p:txBody>
      </p:sp>
      <p:sp>
        <p:nvSpPr>
          <p:cNvPr id="10" name="TextBox 9"/>
          <p:cNvSpPr txBox="1"/>
          <p:nvPr/>
        </p:nvSpPr>
        <p:spPr>
          <a:xfrm>
            <a:off x="7505854" y="5964306"/>
            <a:ext cx="1098678" cy="414020"/>
          </a:xfrm>
          <a:prstGeom prst="rect">
            <a:avLst/>
          </a:prstGeom>
          <a:noFill/>
        </p:spPr>
        <p:txBody>
          <a:bodyPr wrap="square" rtlCol="0">
            <a:spAutoFit/>
          </a:bodyPr>
          <a:lstStyle/>
          <a:p>
            <a:pPr algn="ctr"/>
            <a:r>
              <a:rPr lang="en-US" sz="2100" dirty="0"/>
              <a:t>Python3</a:t>
            </a:r>
            <a:endParaRPr lang="en-IN" sz="2100" dirty="0"/>
          </a:p>
        </p:txBody>
      </p:sp>
      <p:sp>
        <p:nvSpPr>
          <p:cNvPr id="5" name="Date Placeholder 4"/>
          <p:cNvSpPr>
            <a:spLocks noGrp="1"/>
          </p:cNvSpPr>
          <p:nvPr>
            <p:ph type="dt" sz="half" idx="10"/>
          </p:nvPr>
        </p:nvSpPr>
        <p:spPr/>
        <p:txBody>
          <a:bodyPr/>
          <a:lstStyle/>
          <a:p>
            <a:fld id="{44BB43DE-50A1-4804-97E4-21DAB9A03AFD}" type="datetime1">
              <a:rPr lang="en-US" smtClean="0"/>
              <a:t>2/16/2023</a:t>
            </a:fld>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55</a:t>
            </a:fld>
            <a:endParaRPr lang="en-US"/>
          </a:p>
        </p:txBody>
      </p:sp>
      <p:sp>
        <p:nvSpPr>
          <p:cNvPr id="8" name="Footer Placeholder 7"/>
          <p:cNvSpPr>
            <a:spLocks noGrp="1"/>
          </p:cNvSpPr>
          <p:nvPr>
            <p:ph type="ftr" sz="quarter" idx="11"/>
          </p:nvPr>
        </p:nvSpPr>
        <p:spPr/>
        <p:txBody>
          <a:bodyPr/>
          <a:lstStyle/>
          <a:p>
            <a:r>
              <a:rPr lang="it-IT"/>
              <a:t>Dr Mukti Padhya : AI @M.Tech_CS 2023</a:t>
            </a:r>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Comparing C with Python3</a:t>
            </a:r>
          </a:p>
        </p:txBody>
      </p:sp>
      <p:sp>
        <p:nvSpPr>
          <p:cNvPr id="3" name="Content Placeholder 2"/>
          <p:cNvSpPr>
            <a:spLocks noGrp="1"/>
          </p:cNvSpPr>
          <p:nvPr>
            <p:ph idx="1"/>
          </p:nvPr>
        </p:nvSpPr>
        <p:spPr>
          <a:xfrm>
            <a:off x="2152650" y="1831284"/>
            <a:ext cx="7886700" cy="423589"/>
          </a:xfrm>
        </p:spPr>
        <p:txBody>
          <a:bodyPr>
            <a:normAutofit/>
          </a:bodyPr>
          <a:lstStyle/>
          <a:p>
            <a:pPr marL="0" indent="0" algn="ctr">
              <a:buNone/>
            </a:pPr>
            <a:r>
              <a:rPr lang="en-IN" sz="2000" dirty="0"/>
              <a:t>Let’s compare the two hello world programs written in C and Python3.</a:t>
            </a:r>
          </a:p>
        </p:txBody>
      </p:sp>
      <p:sp>
        <p:nvSpPr>
          <p:cNvPr id="4" name="TextBox 3"/>
          <p:cNvSpPr txBox="1"/>
          <p:nvPr/>
        </p:nvSpPr>
        <p:spPr>
          <a:xfrm>
            <a:off x="2152650" y="2608742"/>
            <a:ext cx="3302219" cy="3071417"/>
          </a:xfrm>
          <a:prstGeom prst="rect">
            <a:avLst/>
          </a:prstGeom>
          <a:noFill/>
          <a:ln>
            <a:solidFill>
              <a:schemeClr val="accent1"/>
            </a:solidFill>
          </a:ln>
        </p:spPr>
        <p:txBody>
          <a:bodyPr wrap="square" rtlCol="0">
            <a:noAutofit/>
          </a:bodyPr>
          <a:lstStyle/>
          <a:p>
            <a:endParaRPr lang="en-US" dirty="0"/>
          </a:p>
          <a:p>
            <a:endParaRPr lang="en-US" dirty="0"/>
          </a:p>
          <a:p>
            <a:r>
              <a:rPr lang="en-US" dirty="0"/>
              <a:t>#include &lt;</a:t>
            </a:r>
            <a:r>
              <a:rPr lang="en-US" dirty="0" err="1"/>
              <a:t>stdio.h</a:t>
            </a:r>
            <a:r>
              <a:rPr lang="en-US" dirty="0"/>
              <a:t>&gt;</a:t>
            </a:r>
          </a:p>
          <a:p>
            <a:endParaRPr lang="en-US" dirty="0"/>
          </a:p>
          <a:p>
            <a:r>
              <a:rPr lang="en-US" dirty="0" err="1"/>
              <a:t>int</a:t>
            </a:r>
            <a:r>
              <a:rPr lang="en-US" dirty="0"/>
              <a:t> main()</a:t>
            </a:r>
          </a:p>
          <a:p>
            <a:r>
              <a:rPr lang="en-US" dirty="0"/>
              <a:t>{</a:t>
            </a:r>
          </a:p>
          <a:p>
            <a:r>
              <a:rPr lang="en-US" dirty="0"/>
              <a:t>	</a:t>
            </a:r>
            <a:r>
              <a:rPr lang="en-US" dirty="0" err="1"/>
              <a:t>int</a:t>
            </a:r>
            <a:r>
              <a:rPr lang="en-US" dirty="0"/>
              <a:t> x= 2;</a:t>
            </a:r>
          </a:p>
          <a:p>
            <a:r>
              <a:rPr lang="en-US" dirty="0"/>
              <a:t>	</a:t>
            </a:r>
            <a:r>
              <a:rPr lang="en-US" dirty="0" err="1"/>
              <a:t>printf</a:t>
            </a:r>
            <a:r>
              <a:rPr lang="en-US" dirty="0"/>
              <a:t>(“%d”, x);</a:t>
            </a:r>
          </a:p>
          <a:p>
            <a:r>
              <a:rPr lang="en-US" dirty="0"/>
              <a:t>	return 0;</a:t>
            </a:r>
          </a:p>
          <a:p>
            <a:r>
              <a:rPr lang="en-US" dirty="0"/>
              <a:t>}</a:t>
            </a:r>
          </a:p>
        </p:txBody>
      </p:sp>
      <p:sp>
        <p:nvSpPr>
          <p:cNvPr id="9" name="TextBox 8"/>
          <p:cNvSpPr txBox="1"/>
          <p:nvPr/>
        </p:nvSpPr>
        <p:spPr>
          <a:xfrm>
            <a:off x="3254420" y="5964306"/>
            <a:ext cx="1098678" cy="414020"/>
          </a:xfrm>
          <a:prstGeom prst="rect">
            <a:avLst/>
          </a:prstGeom>
          <a:noFill/>
        </p:spPr>
        <p:txBody>
          <a:bodyPr wrap="square" rtlCol="0">
            <a:spAutoFit/>
          </a:bodyPr>
          <a:lstStyle/>
          <a:p>
            <a:pPr algn="ctr"/>
            <a:r>
              <a:rPr lang="en-US" sz="2100" dirty="0"/>
              <a:t>C</a:t>
            </a:r>
            <a:endParaRPr lang="en-IN" sz="2100" dirty="0"/>
          </a:p>
        </p:txBody>
      </p:sp>
      <p:sp>
        <p:nvSpPr>
          <p:cNvPr id="10" name="TextBox 9"/>
          <p:cNvSpPr txBox="1"/>
          <p:nvPr/>
        </p:nvSpPr>
        <p:spPr>
          <a:xfrm>
            <a:off x="7505854" y="5964306"/>
            <a:ext cx="1098678" cy="414020"/>
          </a:xfrm>
          <a:prstGeom prst="rect">
            <a:avLst/>
          </a:prstGeom>
          <a:noFill/>
        </p:spPr>
        <p:txBody>
          <a:bodyPr wrap="square" rtlCol="0">
            <a:spAutoFit/>
          </a:bodyPr>
          <a:lstStyle/>
          <a:p>
            <a:pPr algn="ctr"/>
            <a:r>
              <a:rPr lang="en-US" sz="2100" dirty="0"/>
              <a:t>Python3</a:t>
            </a:r>
            <a:endParaRPr lang="en-IN" sz="2100" dirty="0"/>
          </a:p>
        </p:txBody>
      </p:sp>
      <p:sp>
        <p:nvSpPr>
          <p:cNvPr id="8" name="TextBox 7"/>
          <p:cNvSpPr txBox="1"/>
          <p:nvPr/>
        </p:nvSpPr>
        <p:spPr>
          <a:xfrm>
            <a:off x="6404083" y="2608742"/>
            <a:ext cx="3302219" cy="3071417"/>
          </a:xfrm>
          <a:prstGeom prst="rect">
            <a:avLst/>
          </a:prstGeom>
          <a:noFill/>
          <a:ln>
            <a:solidFill>
              <a:schemeClr val="accent1"/>
            </a:solidFill>
          </a:ln>
        </p:spPr>
        <p:txBody>
          <a:bodyPr wrap="square" rtlCol="0">
            <a:noAutofit/>
          </a:bodyPr>
          <a:lstStyle/>
          <a:p>
            <a:endParaRPr lang="en-US" dirty="0"/>
          </a:p>
          <a:p>
            <a:endParaRPr lang="en-US" dirty="0"/>
          </a:p>
          <a:p>
            <a:endParaRPr lang="en-US" dirty="0"/>
          </a:p>
          <a:p>
            <a:endParaRPr lang="en-US" dirty="0"/>
          </a:p>
          <a:p>
            <a:r>
              <a:rPr lang="en-US" dirty="0"/>
              <a:t>x= 2</a:t>
            </a:r>
          </a:p>
          <a:p>
            <a:r>
              <a:rPr lang="en-US" dirty="0"/>
              <a:t>x</a:t>
            </a:r>
          </a:p>
        </p:txBody>
      </p:sp>
      <p:sp>
        <p:nvSpPr>
          <p:cNvPr id="5" name="Date Placeholder 4"/>
          <p:cNvSpPr>
            <a:spLocks noGrp="1"/>
          </p:cNvSpPr>
          <p:nvPr>
            <p:ph type="dt" sz="half" idx="10"/>
          </p:nvPr>
        </p:nvSpPr>
        <p:spPr/>
        <p:txBody>
          <a:bodyPr/>
          <a:lstStyle/>
          <a:p>
            <a:pPr algn="ctr">
              <a:buClrTx/>
              <a:buSzTx/>
              <a:buFontTx/>
            </a:pPr>
            <a:fld id="{2992367D-BF49-4B4E-8295-0C94C3C60A9D}"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mtClean="0"/>
              <a:t>56</a:t>
            </a:fld>
            <a:endParaRPr lang="en-US"/>
          </a:p>
        </p:txBody>
      </p:sp>
      <p:sp>
        <p:nvSpPr>
          <p:cNvPr id="7" name="Footer Placeholder 6"/>
          <p:cNvSpPr>
            <a:spLocks noGrp="1"/>
          </p:cNvSpPr>
          <p:nvPr>
            <p:ph type="ftr" sz="quarter" idx="11"/>
          </p:nvPr>
        </p:nvSpPr>
        <p:spPr/>
        <p:txBody>
          <a:bodyPr/>
          <a:lstStyle/>
          <a:p>
            <a:pPr algn="ctr">
              <a:buClrTx/>
              <a:buSzTx/>
              <a:buFontTx/>
            </a:pPr>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t>Seting up The Environment</a:t>
            </a:r>
          </a:p>
        </p:txBody>
      </p:sp>
      <p:sp>
        <p:nvSpPr>
          <p:cNvPr id="3" name="Content Placeholder 2"/>
          <p:cNvSpPr>
            <a:spLocks noGrp="1"/>
          </p:cNvSpPr>
          <p:nvPr>
            <p:ph idx="1"/>
          </p:nvPr>
        </p:nvSpPr>
        <p:spPr/>
        <p:txBody>
          <a:bodyPr>
            <a:normAutofit lnSpcReduction="10000"/>
          </a:bodyPr>
          <a:lstStyle/>
          <a:p>
            <a:r>
              <a:rPr lang="en-IN" dirty="0"/>
              <a:t>Assignments shall be given throughout the lab course. Practise coding well.</a:t>
            </a:r>
          </a:p>
          <a:p>
            <a:r>
              <a:rPr lang="en-US" altLang="en-IN" dirty="0"/>
              <a:t>You can either use Google Colab : https://colab.research.google.com/</a:t>
            </a:r>
          </a:p>
          <a:p>
            <a:pPr marL="914400" lvl="2" indent="0">
              <a:buNone/>
            </a:pPr>
            <a:r>
              <a:rPr lang="en-US" altLang="en-IN" sz="2800" b="1" dirty="0"/>
              <a:t>			OR</a:t>
            </a:r>
          </a:p>
          <a:p>
            <a:r>
              <a:rPr lang="en-US" altLang="en-IN" dirty="0"/>
              <a:t>I</a:t>
            </a:r>
            <a:r>
              <a:rPr lang="en-IN" dirty="0"/>
              <a:t>nstall Python3 </a:t>
            </a:r>
            <a:r>
              <a:rPr lang="en-US" altLang="en-IN" dirty="0"/>
              <a:t>in your system</a:t>
            </a:r>
            <a:r>
              <a:rPr lang="en-IN" dirty="0"/>
              <a:t>.</a:t>
            </a:r>
          </a:p>
          <a:p>
            <a:r>
              <a:rPr lang="en-IN" dirty="0"/>
              <a:t>First, go to python website: </a:t>
            </a:r>
            <a:r>
              <a:rPr lang="en-IN" dirty="0">
                <a:hlinkClick r:id="rId2"/>
              </a:rPr>
              <a:t>www.python.org</a:t>
            </a:r>
            <a:endParaRPr lang="en-IN" dirty="0"/>
          </a:p>
          <a:p>
            <a:r>
              <a:rPr lang="en-IN" dirty="0"/>
              <a:t>Click on ‘Downloads’ in the website and download Python3</a:t>
            </a:r>
          </a:p>
          <a:p>
            <a:pPr marL="0" indent="0">
              <a:buNone/>
            </a:pPr>
            <a:r>
              <a:rPr lang="en-US" altLang="en-IN" dirty="0"/>
              <a:t>				</a:t>
            </a:r>
            <a:r>
              <a:rPr lang="en-US" altLang="en-IN" b="1" dirty="0"/>
              <a:t>OR</a:t>
            </a:r>
          </a:p>
          <a:p>
            <a:r>
              <a:rPr lang="en-US" altLang="en-IN" dirty="0"/>
              <a:t>Install Anaconda -Jupyter</a:t>
            </a:r>
          </a:p>
        </p:txBody>
      </p:sp>
      <p:sp>
        <p:nvSpPr>
          <p:cNvPr id="4" name="Date Placeholder 3"/>
          <p:cNvSpPr>
            <a:spLocks noGrp="1"/>
          </p:cNvSpPr>
          <p:nvPr>
            <p:ph type="dt" sz="half" idx="10"/>
          </p:nvPr>
        </p:nvSpPr>
        <p:spPr/>
        <p:txBody>
          <a:bodyPr/>
          <a:lstStyle/>
          <a:p>
            <a:fld id="{DB96C580-8DA0-4BF2-B8EE-2665E774EDD3}" type="datetime1">
              <a:rPr lang="en-US" smtClean="0"/>
              <a:t>2/16/2023</a:t>
            </a:fld>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57</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Installing Python3 on your Windows System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367155"/>
            <a:ext cx="8740775" cy="5035550"/>
          </a:xfrm>
        </p:spPr>
      </p:pic>
      <p:sp>
        <p:nvSpPr>
          <p:cNvPr id="3" name="Date Placeholder 2"/>
          <p:cNvSpPr>
            <a:spLocks noGrp="1"/>
          </p:cNvSpPr>
          <p:nvPr>
            <p:ph type="dt" sz="half" idx="10"/>
          </p:nvPr>
        </p:nvSpPr>
        <p:spPr/>
        <p:txBody>
          <a:bodyPr/>
          <a:lstStyle/>
          <a:p>
            <a:fld id="{8A0AB18A-9E25-4D6D-B8A5-784DC85F3EE8}" type="datetime1">
              <a:rPr lang="en-US" smtClean="0"/>
              <a:t>2/16/2023</a:t>
            </a:fld>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58</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Installing Python3 on your Windows System</a:t>
            </a:r>
          </a:p>
        </p:txBody>
      </p:sp>
      <p:sp>
        <p:nvSpPr>
          <p:cNvPr id="3" name="Content Placeholder 2"/>
          <p:cNvSpPr>
            <a:spLocks noGrp="1"/>
          </p:cNvSpPr>
          <p:nvPr>
            <p:ph idx="1"/>
          </p:nvPr>
        </p:nvSpPr>
        <p:spPr>
          <a:xfrm>
            <a:off x="2152650" y="1825625"/>
            <a:ext cx="7886700" cy="3009134"/>
          </a:xfrm>
        </p:spPr>
        <p:txBody>
          <a:bodyPr/>
          <a:lstStyle/>
          <a:p>
            <a:r>
              <a:rPr lang="en-IN" dirty="0"/>
              <a:t>After the download is complete, run the exe file.</a:t>
            </a:r>
          </a:p>
          <a:p>
            <a:r>
              <a:rPr lang="en-IN" dirty="0"/>
              <a:t>Once done, launch the program </a:t>
            </a:r>
            <a:r>
              <a:rPr lang="en-IN" b="1" dirty="0"/>
              <a:t>IDLE Python </a:t>
            </a:r>
            <a:r>
              <a:rPr lang="en-IN" dirty="0"/>
              <a:t>from Start Menu.</a:t>
            </a:r>
          </a:p>
          <a:p>
            <a:r>
              <a:rPr lang="en-IN" dirty="0"/>
              <a:t>Start coding like you would do here in the lab!</a:t>
            </a:r>
          </a:p>
        </p:txBody>
      </p:sp>
      <p:sp>
        <p:nvSpPr>
          <p:cNvPr id="4" name="Date Placeholder 3"/>
          <p:cNvSpPr>
            <a:spLocks noGrp="1"/>
          </p:cNvSpPr>
          <p:nvPr>
            <p:ph type="dt" sz="half" idx="10"/>
          </p:nvPr>
        </p:nvSpPr>
        <p:spPr/>
        <p:txBody>
          <a:bodyPr/>
          <a:lstStyle/>
          <a:p>
            <a:fld id="{9DFDE698-2F62-4F68-A429-E43FBA185B59}" type="datetime1">
              <a:rPr lang="en-US" smtClean="0"/>
              <a:t>2/16/2023</a:t>
            </a:fld>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59</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6" descr="https://camo.githubusercontent.com/1a077e6312e5c3209591efff649ee15c938ddcfd/68747470733a2f2f6469676974616c696e74656c6c6967656e6365746f6461792e636f6d2f77702d636f6e74656e742f75706c6f6164732f323031372f30382f4172746966696369616c2d496e74656c6c6967656e63652d41492d54696d656c696e652d496e666f677261706869632e6a706567"/>
          <p:cNvPicPr preferRelativeResize="0"/>
          <p:nvPr/>
        </p:nvPicPr>
        <p:blipFill rotWithShape="1">
          <a:blip r:embed="rId3">
            <a:alphaModFix/>
          </a:blip>
          <a:srcRect t="5042" r="5944"/>
          <a:stretch/>
        </p:blipFill>
        <p:spPr>
          <a:xfrm>
            <a:off x="766059" y="794600"/>
            <a:ext cx="11074399" cy="5647267"/>
          </a:xfrm>
          <a:prstGeom prst="rect">
            <a:avLst/>
          </a:prstGeom>
          <a:noFill/>
          <a:ln>
            <a:noFill/>
          </a:ln>
        </p:spPr>
      </p:pic>
      <p:sp>
        <p:nvSpPr>
          <p:cNvPr id="248" name="Google Shape;248;p6"/>
          <p:cNvSpPr txBox="1">
            <a:spLocks noGrp="1"/>
          </p:cNvSpPr>
          <p:nvPr>
            <p:ph type="title"/>
          </p:nvPr>
        </p:nvSpPr>
        <p:spPr>
          <a:xfrm>
            <a:off x="351542" y="208700"/>
            <a:ext cx="4082100" cy="585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2800"/>
              <a:buFont typeface="Arial"/>
              <a:buNone/>
            </a:pPr>
            <a:r>
              <a:rPr lang="en-US" dirty="0"/>
              <a:t>History of AI</a:t>
            </a:r>
            <a:endParaRPr dirty="0"/>
          </a:p>
        </p:txBody>
      </p:sp>
      <p:sp>
        <p:nvSpPr>
          <p:cNvPr id="2" name="Date Placeholder 1">
            <a:extLst>
              <a:ext uri="{FF2B5EF4-FFF2-40B4-BE49-F238E27FC236}">
                <a16:creationId xmlns:a16="http://schemas.microsoft.com/office/drawing/2014/main" id="{5F5B2ACB-E459-42E5-A506-7EEDC9142D9D}"/>
              </a:ext>
            </a:extLst>
          </p:cNvPr>
          <p:cNvSpPr>
            <a:spLocks noGrp="1"/>
          </p:cNvSpPr>
          <p:nvPr>
            <p:ph type="dt" sz="half" idx="10"/>
          </p:nvPr>
        </p:nvSpPr>
        <p:spPr/>
        <p:txBody>
          <a:bodyPr/>
          <a:lstStyle/>
          <a:p>
            <a:fld id="{684F8EE0-6C0D-419D-895F-D611D8ECFDFB}" type="datetime1">
              <a:rPr lang="en-US" smtClean="0"/>
              <a:t>2/16/2023</a:t>
            </a:fld>
            <a:endParaRPr lang="en-US"/>
          </a:p>
        </p:txBody>
      </p:sp>
      <p:sp>
        <p:nvSpPr>
          <p:cNvPr id="3" name="Footer Placeholder 2">
            <a:extLst>
              <a:ext uri="{FF2B5EF4-FFF2-40B4-BE49-F238E27FC236}">
                <a16:creationId xmlns:a16="http://schemas.microsoft.com/office/drawing/2014/main" id="{68BFD4CD-0731-4CD5-9061-2A677CC31F02}"/>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752C30C3-0209-44FD-B42E-FAEB7D68DC3A}"/>
              </a:ext>
            </a:extLst>
          </p:cNvPr>
          <p:cNvSpPr>
            <a:spLocks noGrp="1"/>
          </p:cNvSpPr>
          <p:nvPr>
            <p:ph type="sldNum" sz="quarter" idx="12"/>
          </p:nvPr>
        </p:nvSpPr>
        <p:spPr/>
        <p:txBody>
          <a:bodyPr/>
          <a:lstStyle/>
          <a:p>
            <a:fld id="{9B618960-8005-486C-9A75-10CB2AAC16F9}" type="slidenum">
              <a:rPr lang="en-US" smtClean="0"/>
              <a:t>6</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Installing Python3 on your Windows System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7895" y="1245870"/>
            <a:ext cx="4965700" cy="5306060"/>
          </a:xfrm>
        </p:spPr>
      </p:pic>
      <p:sp>
        <p:nvSpPr>
          <p:cNvPr id="3" name="Date Placeholder 2"/>
          <p:cNvSpPr>
            <a:spLocks noGrp="1"/>
          </p:cNvSpPr>
          <p:nvPr>
            <p:ph type="dt" sz="half" idx="10"/>
          </p:nvPr>
        </p:nvSpPr>
        <p:spPr/>
        <p:txBody>
          <a:bodyPr/>
          <a:lstStyle/>
          <a:p>
            <a:fld id="{2D4F4281-9C6D-489C-BE39-A609FB100B42}" type="datetime1">
              <a:rPr lang="en-US" smtClean="0"/>
              <a:t>2/16/2023</a:t>
            </a:fld>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60</a:t>
            </a:fld>
            <a:endParaRPr lang="en-US"/>
          </a:p>
        </p:txBody>
      </p:sp>
      <p:sp>
        <p:nvSpPr>
          <p:cNvPr id="6" name="Footer Placeholder 5"/>
          <p:cNvSpPr>
            <a:spLocks noGrp="1"/>
          </p:cNvSpPr>
          <p:nvPr>
            <p:ph type="ftr" sz="quarter" idx="11"/>
          </p:nvPr>
        </p:nvSpPr>
        <p:spPr>
          <a:xfrm>
            <a:off x="4038600" y="6356350"/>
            <a:ext cx="4114800" cy="76200"/>
          </a:xfrm>
        </p:spPr>
        <p:txBody>
          <a:bodyPr/>
          <a:lstStyle/>
          <a:p>
            <a:r>
              <a:rPr lang="it-IT"/>
              <a:t>Dr Mukti Padhya : AI @M.Tech_CS 2023</a:t>
            </a:r>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Scripting</a:t>
            </a:r>
            <a:endParaRPr lang="en-IN" dirty="0"/>
          </a:p>
        </p:txBody>
      </p:sp>
      <p:sp>
        <p:nvSpPr>
          <p:cNvPr id="3" name="Content Placeholder 2"/>
          <p:cNvSpPr>
            <a:spLocks noGrp="1"/>
          </p:cNvSpPr>
          <p:nvPr>
            <p:ph idx="1"/>
          </p:nvPr>
        </p:nvSpPr>
        <p:spPr>
          <a:xfrm>
            <a:off x="2152650" y="1825625"/>
            <a:ext cx="7886700" cy="1502791"/>
          </a:xfrm>
        </p:spPr>
        <p:txBody>
          <a:bodyPr/>
          <a:lstStyle/>
          <a:p>
            <a:r>
              <a:rPr lang="en-US" dirty="0"/>
              <a:t>In Python scripts, we write exactly the statements that we would have written in the interpreter.</a:t>
            </a:r>
          </a:p>
          <a:p>
            <a:r>
              <a:rPr lang="en-US" dirty="0"/>
              <a:t>We write Python scripts using </a:t>
            </a:r>
            <a:r>
              <a:rPr lang="en-US" b="1" dirty="0"/>
              <a:t>vi </a:t>
            </a:r>
            <a:r>
              <a:rPr lang="en-US" dirty="0"/>
              <a:t>as before.</a:t>
            </a:r>
            <a:endParaRPr lang="en-IN" dirty="0"/>
          </a:p>
        </p:txBody>
      </p:sp>
      <p:sp>
        <p:nvSpPr>
          <p:cNvPr id="4" name="TextBox 3"/>
          <p:cNvSpPr txBox="1"/>
          <p:nvPr/>
        </p:nvSpPr>
        <p:spPr>
          <a:xfrm>
            <a:off x="5062412" y="3328416"/>
            <a:ext cx="2701159" cy="521970"/>
          </a:xfrm>
          <a:prstGeom prst="rect">
            <a:avLst/>
          </a:prstGeom>
          <a:noFill/>
        </p:spPr>
        <p:txBody>
          <a:bodyPr wrap="square" rtlCol="0">
            <a:spAutoFit/>
          </a:bodyPr>
          <a:lstStyle/>
          <a:p>
            <a:r>
              <a:rPr lang="en-US" sz="2800" dirty="0"/>
              <a:t>vi 	test.py</a:t>
            </a:r>
          </a:p>
        </p:txBody>
      </p:sp>
      <p:sp>
        <p:nvSpPr>
          <p:cNvPr id="5" name="Content Placeholder 2"/>
          <p:cNvSpPr txBox="1"/>
          <p:nvPr/>
        </p:nvSpPr>
        <p:spPr>
          <a:xfrm>
            <a:off x="2152650" y="3851636"/>
            <a:ext cx="7886700" cy="979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run a Python script using the following command in terminal:</a:t>
            </a:r>
            <a:endParaRPr lang="en-IN" dirty="0"/>
          </a:p>
        </p:txBody>
      </p:sp>
      <p:sp>
        <p:nvSpPr>
          <p:cNvPr id="6" name="TextBox 5"/>
          <p:cNvSpPr txBox="1"/>
          <p:nvPr/>
        </p:nvSpPr>
        <p:spPr>
          <a:xfrm>
            <a:off x="4745420" y="4831207"/>
            <a:ext cx="2701159" cy="521970"/>
          </a:xfrm>
          <a:prstGeom prst="rect">
            <a:avLst/>
          </a:prstGeom>
          <a:noFill/>
        </p:spPr>
        <p:txBody>
          <a:bodyPr wrap="square" rtlCol="0">
            <a:spAutoFit/>
          </a:bodyPr>
          <a:lstStyle/>
          <a:p>
            <a:r>
              <a:rPr lang="en-US" sz="2800" dirty="0"/>
              <a:t>python  test.py</a:t>
            </a:r>
          </a:p>
        </p:txBody>
      </p:sp>
      <p:sp>
        <p:nvSpPr>
          <p:cNvPr id="7" name="Date Placeholder 6"/>
          <p:cNvSpPr>
            <a:spLocks noGrp="1"/>
          </p:cNvSpPr>
          <p:nvPr>
            <p:ph type="dt" sz="half" idx="10"/>
          </p:nvPr>
        </p:nvSpPr>
        <p:spPr/>
        <p:txBody>
          <a:bodyPr/>
          <a:lstStyle/>
          <a:p>
            <a:fld id="{1B6F4855-7FE4-470D-9F84-F3C623227C40}" type="datetime1">
              <a:rPr lang="en-US" smtClean="0"/>
              <a:t>2/16/2023</a:t>
            </a:fld>
            <a:endParaRPr lang="en-US"/>
          </a:p>
        </p:txBody>
      </p:sp>
      <p:sp>
        <p:nvSpPr>
          <p:cNvPr id="8" name="Slide Number Placeholder 7"/>
          <p:cNvSpPr>
            <a:spLocks noGrp="1"/>
          </p:cNvSpPr>
          <p:nvPr>
            <p:ph type="sldNum" sz="quarter" idx="12"/>
          </p:nvPr>
        </p:nvSpPr>
        <p:spPr/>
        <p:txBody>
          <a:bodyPr/>
          <a:lstStyle/>
          <a:p>
            <a:fld id="{9B618960-8005-486C-9A75-10CB2AAC16F9}" type="slidenum">
              <a:rPr lang="en-US" smtClean="0"/>
              <a:t>61</a:t>
            </a:fld>
            <a:endParaRPr lang="en-US"/>
          </a:p>
        </p:txBody>
      </p:sp>
      <p:sp>
        <p:nvSpPr>
          <p:cNvPr id="9" name="Footer Placeholder 8"/>
          <p:cNvSpPr>
            <a:spLocks noGrp="1"/>
          </p:cNvSpPr>
          <p:nvPr>
            <p:ph type="ftr" sz="quarter" idx="11"/>
          </p:nvPr>
        </p:nvSpPr>
        <p:spPr/>
        <p:txBody>
          <a:bodyPr/>
          <a:lstStyle/>
          <a:p>
            <a:r>
              <a:rPr lang="it-IT"/>
              <a:t>Dr Mukti Padhya : AI @M.Tech_CS 2023</a:t>
            </a:r>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3" name="Content Placeholder 2"/>
          <p:cNvSpPr>
            <a:spLocks noGrp="1"/>
          </p:cNvSpPr>
          <p:nvPr>
            <p:ph idx="1"/>
          </p:nvPr>
        </p:nvSpPr>
        <p:spPr/>
        <p:txBody>
          <a:bodyPr/>
          <a:lstStyle/>
          <a:p>
            <a:r>
              <a:rPr lang="en-IN" dirty="0">
                <a:sym typeface="+mn-ea"/>
              </a:rPr>
              <a:t> </a:t>
            </a:r>
            <a:r>
              <a:rPr lang="en-IN" b="1" i="1" dirty="0">
                <a:sym typeface="+mn-ea"/>
              </a:rPr>
              <a:t>unary</a:t>
            </a:r>
            <a:r>
              <a:rPr lang="en-IN" dirty="0">
                <a:sym typeface="+mn-ea"/>
              </a:rPr>
              <a:t>, </a:t>
            </a:r>
            <a:r>
              <a:rPr lang="en-IN" b="1" i="1" dirty="0">
                <a:sym typeface="+mn-ea"/>
              </a:rPr>
              <a:t>binary </a:t>
            </a:r>
            <a:r>
              <a:rPr lang="en-IN" dirty="0">
                <a:sym typeface="+mn-ea"/>
              </a:rPr>
              <a:t>or </a:t>
            </a:r>
            <a:r>
              <a:rPr lang="en-IN" b="1" i="1" dirty="0">
                <a:sym typeface="+mn-ea"/>
              </a:rPr>
              <a:t>ternary</a:t>
            </a:r>
          </a:p>
          <a:p>
            <a:endParaRPr lang="en-US"/>
          </a:p>
          <a:p>
            <a:r>
              <a:rPr lang="en-US" dirty="0">
                <a:sym typeface="+mn-ea"/>
              </a:rPr>
              <a:t>A</a:t>
            </a:r>
            <a:r>
              <a:rPr lang="en-IN" dirty="0" err="1">
                <a:sym typeface="+mn-ea"/>
              </a:rPr>
              <a:t>rithmetic</a:t>
            </a:r>
            <a:r>
              <a:rPr lang="en-IN" dirty="0">
                <a:sym typeface="+mn-ea"/>
              </a:rPr>
              <a:t> Operators</a:t>
            </a:r>
            <a:endParaRPr lang="en-IN" dirty="0"/>
          </a:p>
          <a:p>
            <a:r>
              <a:rPr lang="en-US" dirty="0">
                <a:sym typeface="+mn-ea"/>
              </a:rPr>
              <a:t>R</a:t>
            </a:r>
            <a:r>
              <a:rPr lang="en-IN" dirty="0" err="1">
                <a:sym typeface="+mn-ea"/>
              </a:rPr>
              <a:t>elational</a:t>
            </a:r>
            <a:r>
              <a:rPr lang="en-IN" dirty="0">
                <a:sym typeface="+mn-ea"/>
              </a:rPr>
              <a:t> Operators</a:t>
            </a:r>
            <a:endParaRPr lang="en-IN" dirty="0"/>
          </a:p>
          <a:p>
            <a:r>
              <a:rPr lang="en-US" dirty="0">
                <a:sym typeface="+mn-ea"/>
              </a:rPr>
              <a:t>A</a:t>
            </a:r>
            <a:r>
              <a:rPr lang="en-IN" dirty="0" err="1">
                <a:sym typeface="+mn-ea"/>
              </a:rPr>
              <a:t>ssignment</a:t>
            </a:r>
            <a:r>
              <a:rPr lang="en-IN" dirty="0">
                <a:sym typeface="+mn-ea"/>
              </a:rPr>
              <a:t> Operators</a:t>
            </a:r>
            <a:endParaRPr lang="en-IN" dirty="0"/>
          </a:p>
          <a:p>
            <a:r>
              <a:rPr lang="en-US" dirty="0">
                <a:sym typeface="+mn-ea"/>
              </a:rPr>
              <a:t>B</a:t>
            </a:r>
            <a:r>
              <a:rPr lang="en-IN" dirty="0" err="1">
                <a:sym typeface="+mn-ea"/>
              </a:rPr>
              <a:t>itwise</a:t>
            </a:r>
            <a:r>
              <a:rPr lang="en-IN" dirty="0">
                <a:sym typeface="+mn-ea"/>
              </a:rPr>
              <a:t> Operators</a:t>
            </a:r>
            <a:endParaRPr lang="en-IN" dirty="0"/>
          </a:p>
          <a:p>
            <a:r>
              <a:rPr lang="en-US" dirty="0">
                <a:sym typeface="+mn-ea"/>
              </a:rPr>
              <a:t>L</a:t>
            </a:r>
            <a:r>
              <a:rPr lang="en-IN" dirty="0" err="1">
                <a:sym typeface="+mn-ea"/>
              </a:rPr>
              <a:t>ogical</a:t>
            </a:r>
            <a:r>
              <a:rPr lang="en-IN" dirty="0">
                <a:sym typeface="+mn-ea"/>
              </a:rPr>
              <a:t> Operators</a:t>
            </a:r>
            <a:endParaRPr lang="en-US" dirty="0"/>
          </a:p>
          <a:p>
            <a:endParaRPr lang="en-IN" dirty="0"/>
          </a:p>
          <a:p>
            <a:endParaRPr lang="en-US"/>
          </a:p>
        </p:txBody>
      </p:sp>
      <p:sp>
        <p:nvSpPr>
          <p:cNvPr id="4" name="Date Placeholder 3"/>
          <p:cNvSpPr>
            <a:spLocks noGrp="1"/>
          </p:cNvSpPr>
          <p:nvPr>
            <p:ph type="dt" sz="half" idx="10"/>
          </p:nvPr>
        </p:nvSpPr>
        <p:spPr/>
        <p:txBody>
          <a:bodyPr/>
          <a:lstStyle/>
          <a:p>
            <a:fld id="{253E3E67-1F2A-4C00-A348-D74F60C363E2}"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62</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Precedence</a:t>
            </a:r>
            <a:endParaRPr lang="en-IN" dirty="0"/>
          </a:p>
        </p:txBody>
      </p:sp>
      <p:graphicFrame>
        <p:nvGraphicFramePr>
          <p:cNvPr id="4" name="Table 3"/>
          <p:cNvGraphicFramePr>
            <a:graphicFrameLocks noGrp="1"/>
          </p:cNvGraphicFramePr>
          <p:nvPr/>
        </p:nvGraphicFramePr>
        <p:xfrm>
          <a:off x="3048000" y="1397000"/>
          <a:ext cx="6096000" cy="40792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370840">
                <a:tc>
                  <a:txBody>
                    <a:bodyPr/>
                    <a:lstStyle/>
                    <a:p>
                      <a:pPr algn="ctr"/>
                      <a:r>
                        <a:rPr lang="en-US" dirty="0"/>
                        <a:t>The Higher the Position, the Higher the Precedence</a:t>
                      </a:r>
                      <a:endParaRPr lang="en-IN" dirty="0"/>
                    </a:p>
                  </a:txBody>
                  <a:tcPr/>
                </a:tc>
                <a:extLst>
                  <a:ext uri="{0D108BD9-81ED-4DB2-BD59-A6C34878D82A}">
                    <a16:rowId xmlns:a16="http://schemas.microsoft.com/office/drawing/2014/main" val="10000"/>
                  </a:ext>
                </a:extLst>
              </a:tr>
              <a:tr h="370840">
                <a:tc>
                  <a:txBody>
                    <a:bodyPr/>
                    <a:lstStyle/>
                    <a:p>
                      <a:pPr algn="ctr"/>
                      <a:r>
                        <a:rPr lang="en-US" dirty="0"/>
                        <a:t>**</a:t>
                      </a:r>
                      <a:endParaRPr lang="en-IN" dirty="0"/>
                    </a:p>
                  </a:txBody>
                  <a:tcPr/>
                </a:tc>
                <a:extLst>
                  <a:ext uri="{0D108BD9-81ED-4DB2-BD59-A6C34878D82A}">
                    <a16:rowId xmlns:a16="http://schemas.microsoft.com/office/drawing/2014/main" val="10001"/>
                  </a:ext>
                </a:extLst>
              </a:tr>
              <a:tr h="370840">
                <a:tc>
                  <a:txBody>
                    <a:bodyPr/>
                    <a:lstStyle/>
                    <a:p>
                      <a:pPr algn="ctr"/>
                      <a:r>
                        <a:rPr lang="en-US" dirty="0"/>
                        <a:t>~ + (unary) – (unary)</a:t>
                      </a:r>
                    </a:p>
                  </a:txBody>
                  <a:tcPr/>
                </a:tc>
                <a:extLst>
                  <a:ext uri="{0D108BD9-81ED-4DB2-BD59-A6C34878D82A}">
                    <a16:rowId xmlns:a16="http://schemas.microsoft.com/office/drawing/2014/main" val="10002"/>
                  </a:ext>
                </a:extLst>
              </a:tr>
              <a:tr h="370840">
                <a:tc>
                  <a:txBody>
                    <a:bodyPr/>
                    <a:lstStyle/>
                    <a:p>
                      <a:pPr algn="ctr"/>
                      <a:r>
                        <a:rPr lang="en-US" dirty="0"/>
                        <a:t>* / % //</a:t>
                      </a:r>
                      <a:endParaRPr lang="en-IN" dirty="0"/>
                    </a:p>
                  </a:txBody>
                  <a:tcPr/>
                </a:tc>
                <a:extLst>
                  <a:ext uri="{0D108BD9-81ED-4DB2-BD59-A6C34878D82A}">
                    <a16:rowId xmlns:a16="http://schemas.microsoft.com/office/drawing/2014/main" val="10003"/>
                  </a:ext>
                </a:extLst>
              </a:tr>
              <a:tr h="370840">
                <a:tc>
                  <a:txBody>
                    <a:bodyPr/>
                    <a:lstStyle/>
                    <a:p>
                      <a:pPr algn="ctr"/>
                      <a:r>
                        <a:rPr lang="en-US" dirty="0"/>
                        <a:t>+ -</a:t>
                      </a:r>
                    </a:p>
                  </a:txBody>
                  <a:tcPr/>
                </a:tc>
                <a:extLst>
                  <a:ext uri="{0D108BD9-81ED-4DB2-BD59-A6C34878D82A}">
                    <a16:rowId xmlns:a16="http://schemas.microsoft.com/office/drawing/2014/main" val="10004"/>
                  </a:ext>
                </a:extLst>
              </a:tr>
              <a:tr h="370840">
                <a:tc>
                  <a:txBody>
                    <a:bodyPr/>
                    <a:lstStyle/>
                    <a:p>
                      <a:pPr algn="ctr"/>
                      <a:r>
                        <a:rPr lang="en-US" dirty="0"/>
                        <a:t>&amp;</a:t>
                      </a:r>
                      <a:endParaRPr lang="en-IN" dirty="0"/>
                    </a:p>
                  </a:txBody>
                  <a:tcPr/>
                </a:tc>
                <a:extLst>
                  <a:ext uri="{0D108BD9-81ED-4DB2-BD59-A6C34878D82A}">
                    <a16:rowId xmlns:a16="http://schemas.microsoft.com/office/drawing/2014/main" val="10005"/>
                  </a:ext>
                </a:extLst>
              </a:tr>
              <a:tr h="370840">
                <a:tc>
                  <a:txBody>
                    <a:bodyPr/>
                    <a:lstStyle/>
                    <a:p>
                      <a:pPr algn="ctr"/>
                      <a:r>
                        <a:rPr lang="en-US" dirty="0"/>
                        <a:t>^ |</a:t>
                      </a:r>
                      <a:endParaRPr lang="en-IN" dirty="0"/>
                    </a:p>
                  </a:txBody>
                  <a:tcPr/>
                </a:tc>
                <a:extLst>
                  <a:ext uri="{0D108BD9-81ED-4DB2-BD59-A6C34878D82A}">
                    <a16:rowId xmlns:a16="http://schemas.microsoft.com/office/drawing/2014/main" val="10006"/>
                  </a:ext>
                </a:extLst>
              </a:tr>
              <a:tr h="370840">
                <a:tc>
                  <a:txBody>
                    <a:bodyPr/>
                    <a:lstStyle/>
                    <a:p>
                      <a:pPr algn="ctr"/>
                      <a:r>
                        <a:rPr lang="en-US" dirty="0"/>
                        <a:t>&lt;= &gt;= &lt; &gt;</a:t>
                      </a:r>
                    </a:p>
                  </a:txBody>
                  <a:tcPr/>
                </a:tc>
                <a:extLst>
                  <a:ext uri="{0D108BD9-81ED-4DB2-BD59-A6C34878D82A}">
                    <a16:rowId xmlns:a16="http://schemas.microsoft.com/office/drawing/2014/main" val="10007"/>
                  </a:ext>
                </a:extLst>
              </a:tr>
              <a:tr h="370840">
                <a:tc>
                  <a:txBody>
                    <a:bodyPr/>
                    <a:lstStyle/>
                    <a:p>
                      <a:pPr marL="0" indent="0" algn="ctr">
                        <a:buFont typeface="Symbol" panose="05050102010706020507" pitchFamily="18" charset="2"/>
                        <a:buNone/>
                      </a:pPr>
                      <a:r>
                        <a:rPr lang="en-US" dirty="0"/>
                        <a:t> &lt;&gt; == !=</a:t>
                      </a:r>
                    </a:p>
                  </a:txBody>
                  <a:tcPr/>
                </a:tc>
                <a:extLst>
                  <a:ext uri="{0D108BD9-81ED-4DB2-BD59-A6C34878D82A}">
                    <a16:rowId xmlns:a16="http://schemas.microsoft.com/office/drawing/2014/main" val="10008"/>
                  </a:ext>
                </a:extLst>
              </a:tr>
              <a:tr h="370840">
                <a:tc>
                  <a:txBody>
                    <a:bodyPr/>
                    <a:lstStyle/>
                    <a:p>
                      <a:pPr algn="ctr"/>
                      <a:r>
                        <a:rPr lang="en-US" dirty="0"/>
                        <a:t>= %= /= //= -= += *= **=</a:t>
                      </a:r>
                    </a:p>
                  </a:txBody>
                  <a:tcPr/>
                </a:tc>
                <a:extLst>
                  <a:ext uri="{0D108BD9-81ED-4DB2-BD59-A6C34878D82A}">
                    <a16:rowId xmlns:a16="http://schemas.microsoft.com/office/drawing/2014/main" val="10009"/>
                  </a:ext>
                </a:extLst>
              </a:tr>
              <a:tr h="370840">
                <a:tc>
                  <a:txBody>
                    <a:bodyPr/>
                    <a:lstStyle/>
                    <a:p>
                      <a:pPr algn="ctr"/>
                      <a:r>
                        <a:rPr lang="en-US" dirty="0"/>
                        <a:t>not and or</a:t>
                      </a:r>
                    </a:p>
                  </a:txBody>
                  <a:tcPr/>
                </a:tc>
                <a:extLst>
                  <a:ext uri="{0D108BD9-81ED-4DB2-BD59-A6C34878D82A}">
                    <a16:rowId xmlns:a16="http://schemas.microsoft.com/office/drawing/2014/main" val="10010"/>
                  </a:ext>
                </a:extLst>
              </a:tr>
            </a:tbl>
          </a:graphicData>
        </a:graphic>
      </p:graphicFrame>
      <p:sp>
        <p:nvSpPr>
          <p:cNvPr id="3" name="Date Placeholder 2"/>
          <p:cNvSpPr>
            <a:spLocks noGrp="1"/>
          </p:cNvSpPr>
          <p:nvPr>
            <p:ph type="dt" sz="half" idx="10"/>
          </p:nvPr>
        </p:nvSpPr>
        <p:spPr/>
        <p:txBody>
          <a:bodyPr/>
          <a:lstStyle/>
          <a:p>
            <a:fld id="{13CBD071-D462-4ED6-84BC-A128D6FF406D}" type="datetime1">
              <a:rPr lang="en-US" smtClean="0"/>
              <a:t>2/16/2023</a:t>
            </a:fld>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63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Array  vs. List in Python </a:t>
            </a:r>
            <a:br>
              <a:rPr lang="en-US"/>
            </a:br>
            <a:endParaRPr lang="en-US"/>
          </a:p>
        </p:txBody>
      </p:sp>
      <p:sp>
        <p:nvSpPr>
          <p:cNvPr id="3" name="Content Placeholder 2"/>
          <p:cNvSpPr>
            <a:spLocks noGrp="1"/>
          </p:cNvSpPr>
          <p:nvPr>
            <p:ph idx="1"/>
          </p:nvPr>
        </p:nvSpPr>
        <p:spPr>
          <a:xfrm>
            <a:off x="566420" y="1146810"/>
            <a:ext cx="11028045" cy="5208905"/>
          </a:xfrm>
        </p:spPr>
        <p:txBody>
          <a:bodyPr>
            <a:normAutofit fontScale="90000" lnSpcReduction="10000"/>
          </a:bodyPr>
          <a:lstStyle/>
          <a:p>
            <a:r>
              <a:rPr lang="en-US" b="1"/>
              <a:t>List: </a:t>
            </a:r>
            <a:r>
              <a:rPr lang="en-US"/>
              <a:t>A list in Python is a collection of items which can contain elements of multiple data types, which may be either numeric, character logical values, etc.</a:t>
            </a:r>
          </a:p>
          <a:p>
            <a:pPr marL="457200" lvl="1" indent="0">
              <a:buNone/>
            </a:pPr>
            <a:r>
              <a:rPr lang="en-US"/>
              <a:t>sample_list = [1,"Yash",['a','e']]</a:t>
            </a:r>
          </a:p>
          <a:p>
            <a:pPr marL="457200" lvl="1" indent="0">
              <a:buNone/>
            </a:pPr>
            <a:r>
              <a:rPr lang="en-US"/>
              <a:t>print(sample_list)</a:t>
            </a:r>
          </a:p>
          <a:p>
            <a:pPr marL="457200" lvl="1" indent="0">
              <a:buNone/>
            </a:pPr>
            <a:endParaRPr lang="en-US" sz="2400"/>
          </a:p>
          <a:p>
            <a:pPr lvl="0"/>
            <a:r>
              <a:rPr lang="en-US" b="1"/>
              <a:t>Array:</a:t>
            </a:r>
            <a:r>
              <a:rPr lang="en-US"/>
              <a:t> An array is a vector containing homogeneous elements i.e. belonging to the same data type. Elements are allocated with contiguous memory locations allowing easy modification, that is, addition, deletion, accessing of elements.</a:t>
            </a:r>
          </a:p>
          <a:p>
            <a:pPr lvl="0"/>
            <a:endParaRPr lang="en-US"/>
          </a:p>
          <a:p>
            <a:pPr marL="457200" lvl="1" indent="0">
              <a:buNone/>
            </a:pPr>
            <a:r>
              <a:rPr lang="en-US"/>
              <a:t>import array </a:t>
            </a:r>
          </a:p>
          <a:p>
            <a:pPr marL="457200" lvl="1" indent="0">
              <a:buNone/>
            </a:pPr>
            <a:r>
              <a:rPr lang="en-US"/>
              <a:t>sample_array = array.array('i', [1, 2, 3])  </a:t>
            </a:r>
          </a:p>
          <a:p>
            <a:pPr marL="457200" lvl="1" indent="0">
              <a:buNone/>
            </a:pPr>
            <a:r>
              <a:rPr lang="en-US"/>
              <a:t># accessing elements of array</a:t>
            </a:r>
          </a:p>
          <a:p>
            <a:pPr marL="457200" lvl="1" indent="0">
              <a:buNone/>
            </a:pPr>
            <a:r>
              <a:rPr lang="en-US"/>
              <a:t>for i in sample_array:</a:t>
            </a:r>
          </a:p>
          <a:p>
            <a:pPr marL="457200" lvl="1" indent="0">
              <a:buNone/>
            </a:pPr>
            <a:r>
              <a:rPr lang="en-US"/>
              <a:t>     print(i)</a:t>
            </a:r>
          </a:p>
          <a:p>
            <a:pPr marL="0" indent="0">
              <a:buNone/>
            </a:pPr>
            <a:endParaRPr lang="en-US"/>
          </a:p>
        </p:txBody>
      </p:sp>
      <p:sp>
        <p:nvSpPr>
          <p:cNvPr id="4" name="Date Placeholder 3"/>
          <p:cNvSpPr>
            <a:spLocks noGrp="1"/>
          </p:cNvSpPr>
          <p:nvPr>
            <p:ph type="dt" sz="half" idx="10"/>
          </p:nvPr>
        </p:nvSpPr>
        <p:spPr/>
        <p:txBody>
          <a:bodyPr/>
          <a:lstStyle/>
          <a:p>
            <a:fld id="{78F28AF2-66F2-4E9B-BED5-CDCC2DFE50F6}" type="datetime1">
              <a:rPr lang="en-US" sz="1400" smtClean="0">
                <a:solidFill>
                  <a:schemeClr val="accent1">
                    <a:lumMod val="50000"/>
                  </a:schemeClr>
                </a:solidFill>
              </a:rPr>
              <a:t>2/16/2023</a:t>
            </a:fld>
            <a:endParaRPr lang="en-US" sz="1400">
              <a:solidFill>
                <a:schemeClr val="accent1">
                  <a:lumMod val="50000"/>
                </a:schemeClr>
              </a:solidFill>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rPr>
              <a:t>Dr Mukti Padhya : AI @M.Tech_CS 2023</a:t>
            </a:r>
            <a:endParaRPr lang="en-US" sz="1400">
              <a:solidFill>
                <a:schemeClr val="accent1">
                  <a:lumMod val="50000"/>
                </a:schemeClr>
              </a:solidFill>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rPr>
              <a:t>64</a:t>
            </a:fld>
            <a:endParaRPr lang="en-US" sz="140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460" y="-145415"/>
            <a:ext cx="10515600" cy="1325563"/>
          </a:xfrm>
        </p:spPr>
        <p:txBody>
          <a:bodyPr>
            <a:normAutofit/>
          </a:bodyPr>
          <a:lstStyle/>
          <a:p>
            <a:r>
              <a:rPr lang="en-US">
                <a:sym typeface="+mn-ea"/>
              </a:rPr>
              <a:t>Array vs. List in Python </a:t>
            </a:r>
            <a:br>
              <a:rPr lang="en-US"/>
            </a:br>
            <a:endParaRPr lang="en-US"/>
          </a:p>
        </p:txBody>
      </p:sp>
      <p:pic>
        <p:nvPicPr>
          <p:cNvPr id="7" name="Content Placeholder 6" descr="Listvsarray"/>
          <p:cNvPicPr>
            <a:picLocks noGrp="1" noChangeAspect="1"/>
          </p:cNvPicPr>
          <p:nvPr>
            <p:ph idx="1"/>
          </p:nvPr>
        </p:nvPicPr>
        <p:blipFill>
          <a:blip r:embed="rId2"/>
          <a:stretch>
            <a:fillRect/>
          </a:stretch>
        </p:blipFill>
        <p:spPr>
          <a:xfrm>
            <a:off x="2042795" y="412750"/>
            <a:ext cx="9504680" cy="6445250"/>
          </a:xfrm>
          <a:prstGeom prst="rect">
            <a:avLst/>
          </a:prstGeom>
        </p:spPr>
      </p:pic>
      <p:sp>
        <p:nvSpPr>
          <p:cNvPr id="4" name="Date Placeholder 3"/>
          <p:cNvSpPr>
            <a:spLocks noGrp="1"/>
          </p:cNvSpPr>
          <p:nvPr>
            <p:ph type="dt" sz="half" idx="10"/>
          </p:nvPr>
        </p:nvSpPr>
        <p:spPr/>
        <p:txBody>
          <a:bodyPr/>
          <a:lstStyle/>
          <a:p>
            <a:fld id="{393232DD-0985-4777-8710-D746639003A9}" type="datetime1">
              <a:rPr lang="en-US" sz="1400" smtClean="0">
                <a:solidFill>
                  <a:schemeClr val="accent1">
                    <a:lumMod val="50000"/>
                  </a:schemeClr>
                </a:solidFill>
              </a:rPr>
              <a:t>2/16/2023</a:t>
            </a:fld>
            <a:endParaRPr lang="en-US" sz="1400">
              <a:solidFill>
                <a:schemeClr val="accent1">
                  <a:lumMod val="50000"/>
                </a:schemeClr>
              </a:solidFill>
            </a:endParaRPr>
          </a:p>
        </p:txBody>
      </p:sp>
      <p:sp>
        <p:nvSpPr>
          <p:cNvPr id="5" name="Footer Placeholder 4"/>
          <p:cNvSpPr>
            <a:spLocks noGrp="1"/>
          </p:cNvSpPr>
          <p:nvPr>
            <p:ph type="ftr" sz="quarter" idx="11"/>
          </p:nvPr>
        </p:nvSpPr>
        <p:spPr>
          <a:xfrm>
            <a:off x="4128770" y="6492875"/>
            <a:ext cx="4114800" cy="365125"/>
          </a:xfrm>
        </p:spPr>
        <p:txBody>
          <a:bodyPr/>
          <a:lstStyle/>
          <a:p>
            <a:r>
              <a:rPr lang="it-IT" sz="1400">
                <a:solidFill>
                  <a:schemeClr val="accent1">
                    <a:lumMod val="50000"/>
                  </a:schemeClr>
                </a:solidFill>
              </a:rPr>
              <a:t>Dr Mukti Padhya : AI @M.Tech_CS 2023</a:t>
            </a:r>
            <a:endParaRPr lang="en-US" sz="1400">
              <a:solidFill>
                <a:schemeClr val="accent1">
                  <a:lumMod val="50000"/>
                </a:schemeClr>
              </a:solidFill>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rPr>
              <a:t>65</a:t>
            </a:fld>
            <a:endParaRPr lang="en-US" sz="140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Array or List in Python </a:t>
            </a:r>
            <a:br>
              <a:rPr lang="en-US"/>
            </a:br>
            <a:endParaRPr lang="en-US"/>
          </a:p>
        </p:txBody>
      </p:sp>
      <p:sp>
        <p:nvSpPr>
          <p:cNvPr id="3" name="Content Placeholder 2"/>
          <p:cNvSpPr>
            <a:spLocks noGrp="1"/>
          </p:cNvSpPr>
          <p:nvPr>
            <p:ph idx="1"/>
          </p:nvPr>
        </p:nvSpPr>
        <p:spPr/>
        <p:txBody>
          <a:bodyPr/>
          <a:lstStyle/>
          <a:p>
            <a:r>
              <a:rPr lang="en-US"/>
              <a:t>Initializing a list,</a:t>
            </a:r>
          </a:p>
          <a:p>
            <a:pPr marL="0" indent="0">
              <a:buNone/>
            </a:pPr>
            <a:r>
              <a:rPr lang="en-US" b="1">
                <a:solidFill>
                  <a:schemeClr val="accent1">
                    <a:lumMod val="50000"/>
                  </a:schemeClr>
                </a:solidFill>
              </a:rPr>
              <a:t>&gt;&gt;&gt; a = []</a:t>
            </a:r>
          </a:p>
          <a:p>
            <a:pPr marL="0" indent="0">
              <a:buNone/>
            </a:pPr>
            <a:r>
              <a:rPr lang="en-US" b="1">
                <a:solidFill>
                  <a:schemeClr val="accent1">
                    <a:lumMod val="50000"/>
                  </a:schemeClr>
                </a:solidFill>
              </a:rPr>
              <a:t>&gt;&gt;&gt; b = [1,2,3]</a:t>
            </a:r>
          </a:p>
          <a:p>
            <a:pPr marL="0" indent="0">
              <a:buNone/>
            </a:pPr>
            <a:r>
              <a:rPr lang="en-US" b="1">
                <a:solidFill>
                  <a:schemeClr val="accent1">
                    <a:lumMod val="50000"/>
                  </a:schemeClr>
                </a:solidFill>
              </a:rPr>
              <a:t>&gt;&gt;&gt; c = [1,2.5,”a”,”cap”]</a:t>
            </a:r>
          </a:p>
          <a:p>
            <a:pPr marL="0" indent="0">
              <a:buNone/>
            </a:pPr>
            <a:endParaRPr lang="en-US" b="1">
              <a:solidFill>
                <a:schemeClr val="accent1">
                  <a:lumMod val="50000"/>
                </a:schemeClr>
              </a:solidFill>
            </a:endParaRPr>
          </a:p>
          <a:p>
            <a:r>
              <a:rPr lang="en-US"/>
              <a:t>Printing </a:t>
            </a:r>
          </a:p>
          <a:p>
            <a:pPr marL="0" indent="0">
              <a:buNone/>
            </a:pPr>
            <a:r>
              <a:rPr lang="en-US" b="1">
                <a:solidFill>
                  <a:schemeClr val="accent1">
                    <a:lumMod val="50000"/>
                  </a:schemeClr>
                </a:solidFill>
              </a:rPr>
              <a:t>&gt;&gt;&gt; print (b) will print [1,2,3]</a:t>
            </a:r>
          </a:p>
        </p:txBody>
      </p:sp>
      <p:sp>
        <p:nvSpPr>
          <p:cNvPr id="4" name="Date Placeholder 3"/>
          <p:cNvSpPr>
            <a:spLocks noGrp="1"/>
          </p:cNvSpPr>
          <p:nvPr>
            <p:ph type="dt" sz="half" idx="10"/>
          </p:nvPr>
        </p:nvSpPr>
        <p:spPr/>
        <p:txBody>
          <a:bodyPr/>
          <a:lstStyle/>
          <a:p>
            <a:fld id="{CC38E1C2-4EF7-4215-A9AA-B0BC561FF85F}" type="datetime1">
              <a:rPr lang="en-US" sz="1400" smtClean="0">
                <a:solidFill>
                  <a:schemeClr val="accent1">
                    <a:lumMod val="50000"/>
                  </a:schemeClr>
                </a:solidFill>
              </a:rPr>
              <a:t>2/16/2023</a:t>
            </a:fld>
            <a:endParaRPr lang="en-US" sz="1400">
              <a:solidFill>
                <a:schemeClr val="accent1">
                  <a:lumMod val="50000"/>
                </a:schemeClr>
              </a:solidFill>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rPr>
              <a:t>Dr Mukti Padhya : AI @M.Tech_CS 2023</a:t>
            </a:r>
            <a:endParaRPr lang="en-US" sz="1400">
              <a:solidFill>
                <a:schemeClr val="accent1">
                  <a:lumMod val="50000"/>
                </a:schemeClr>
              </a:solidFill>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rPr>
              <a:t>66</a:t>
            </a:fld>
            <a:endParaRPr lang="en-US" sz="140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Array or List in Python </a:t>
            </a:r>
            <a:br>
              <a:rPr lang="en-US"/>
            </a:br>
            <a:endParaRPr lang="en-US"/>
          </a:p>
        </p:txBody>
      </p:sp>
      <p:sp>
        <p:nvSpPr>
          <p:cNvPr id="3" name="Content Placeholder 2"/>
          <p:cNvSpPr>
            <a:spLocks noGrp="1"/>
          </p:cNvSpPr>
          <p:nvPr>
            <p:ph idx="1"/>
          </p:nvPr>
        </p:nvSpPr>
        <p:spPr/>
        <p:txBody>
          <a:bodyPr/>
          <a:lstStyle/>
          <a:p>
            <a:r>
              <a:rPr lang="en-US"/>
              <a:t>Adding or Removing a single item,</a:t>
            </a:r>
          </a:p>
          <a:p>
            <a:pPr marL="0" indent="0">
              <a:buNone/>
            </a:pPr>
            <a:r>
              <a:rPr lang="en-US" b="1">
                <a:solidFill>
                  <a:schemeClr val="accent1">
                    <a:lumMod val="50000"/>
                  </a:schemeClr>
                </a:solidFill>
              </a:rPr>
              <a:t>&gt;&gt;&gt; a = []</a:t>
            </a:r>
          </a:p>
          <a:p>
            <a:pPr marL="0" indent="0">
              <a:buNone/>
            </a:pPr>
            <a:r>
              <a:rPr lang="en-US" b="1">
                <a:solidFill>
                  <a:schemeClr val="accent1">
                    <a:lumMod val="50000"/>
                  </a:schemeClr>
                </a:solidFill>
              </a:rPr>
              <a:t>&gt;&gt;&gt; a.append(2) # will add 2 to the list a</a:t>
            </a:r>
          </a:p>
          <a:p>
            <a:pPr marL="0" indent="0">
              <a:buNone/>
            </a:pPr>
            <a:r>
              <a:rPr lang="en-US" b="1">
                <a:solidFill>
                  <a:schemeClr val="accent1">
                    <a:lumMod val="50000"/>
                  </a:schemeClr>
                </a:solidFill>
              </a:rPr>
              <a:t>....</a:t>
            </a:r>
          </a:p>
          <a:p>
            <a:pPr marL="0" indent="0">
              <a:buNone/>
            </a:pPr>
            <a:r>
              <a:rPr lang="en-US" b="1">
                <a:solidFill>
                  <a:schemeClr val="accent1">
                    <a:lumMod val="50000"/>
                  </a:schemeClr>
                </a:solidFill>
              </a:rPr>
              <a:t>&gt;&gt;&gt; a = [2,5,6,3,2]</a:t>
            </a:r>
          </a:p>
          <a:p>
            <a:pPr marL="0" indent="0">
              <a:buNone/>
            </a:pPr>
            <a:r>
              <a:rPr lang="en-US" b="1">
                <a:solidFill>
                  <a:schemeClr val="accent1">
                    <a:lumMod val="50000"/>
                  </a:schemeClr>
                </a:solidFill>
              </a:rPr>
              <a:t>&gt;&gt;&gt; a.remove(2) # will remove the 1st 2</a:t>
            </a:r>
          </a:p>
        </p:txBody>
      </p:sp>
      <p:sp>
        <p:nvSpPr>
          <p:cNvPr id="4" name="Date Placeholder 3"/>
          <p:cNvSpPr>
            <a:spLocks noGrp="1"/>
          </p:cNvSpPr>
          <p:nvPr>
            <p:ph type="dt" sz="half" idx="10"/>
          </p:nvPr>
        </p:nvSpPr>
        <p:spPr/>
        <p:txBody>
          <a:bodyPr/>
          <a:lstStyle/>
          <a:p>
            <a:fld id="{47D39586-77E6-4779-A147-3EFE4A06448F}" type="datetime1">
              <a:rPr lang="en-US" sz="1400" smtClean="0">
                <a:solidFill>
                  <a:schemeClr val="accent1">
                    <a:lumMod val="50000"/>
                  </a:schemeClr>
                </a:solidFill>
              </a:rPr>
              <a:t>2/16/2023</a:t>
            </a:fld>
            <a:endParaRPr lang="en-US" sz="1400">
              <a:solidFill>
                <a:schemeClr val="accent1">
                  <a:lumMod val="50000"/>
                </a:schemeClr>
              </a:solidFill>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rPr>
              <a:t>Dr Mukti Padhya : AI @M.Tech_CS 2023</a:t>
            </a:r>
            <a:endParaRPr lang="en-US" sz="1400">
              <a:solidFill>
                <a:schemeClr val="accent1">
                  <a:lumMod val="50000"/>
                </a:schemeClr>
              </a:solidFill>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rPr>
              <a:t>67</a:t>
            </a:fld>
            <a:endParaRPr lang="en-US" sz="140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Array or List in Python </a:t>
            </a:r>
            <a:br>
              <a:rPr lang="en-US"/>
            </a:br>
            <a:endParaRPr lang="en-US"/>
          </a:p>
        </p:txBody>
      </p:sp>
      <p:sp>
        <p:nvSpPr>
          <p:cNvPr id="3" name="Content Placeholder 2"/>
          <p:cNvSpPr>
            <a:spLocks noGrp="1"/>
          </p:cNvSpPr>
          <p:nvPr>
            <p:ph idx="1"/>
          </p:nvPr>
        </p:nvSpPr>
        <p:spPr/>
        <p:txBody>
          <a:bodyPr/>
          <a:lstStyle/>
          <a:p>
            <a:r>
              <a:rPr lang="en-US"/>
              <a:t>Adding a list of items to another list,</a:t>
            </a:r>
          </a:p>
          <a:p>
            <a:pPr marL="0" indent="0">
              <a:buNone/>
            </a:pPr>
            <a:r>
              <a:rPr lang="en-US" b="1">
                <a:solidFill>
                  <a:schemeClr val="accent1">
                    <a:lumMod val="50000"/>
                  </a:schemeClr>
                </a:solidFill>
              </a:rPr>
              <a:t>&gt;&gt;&gt; a = [1,2,3]</a:t>
            </a:r>
          </a:p>
          <a:p>
            <a:pPr marL="0" indent="0">
              <a:buNone/>
            </a:pPr>
            <a:r>
              <a:rPr lang="en-US" b="1">
                <a:solidFill>
                  <a:schemeClr val="accent1">
                    <a:lumMod val="50000"/>
                  </a:schemeClr>
                </a:solidFill>
              </a:rPr>
              <a:t>&gt;&gt;&gt; b = [10,11]</a:t>
            </a:r>
          </a:p>
          <a:p>
            <a:pPr marL="0" indent="0">
              <a:buNone/>
            </a:pPr>
            <a:r>
              <a:rPr lang="en-US" b="1">
                <a:solidFill>
                  <a:schemeClr val="accent1">
                    <a:lumMod val="50000"/>
                  </a:schemeClr>
                </a:solidFill>
              </a:rPr>
              <a:t>&gt;&gt;&gt; a.extend(b)</a:t>
            </a:r>
          </a:p>
          <a:p>
            <a:pPr marL="0" indent="0">
              <a:buNone/>
            </a:pPr>
            <a:r>
              <a:rPr lang="en-US" b="1">
                <a:solidFill>
                  <a:schemeClr val="accent1">
                    <a:lumMod val="50000"/>
                  </a:schemeClr>
                </a:solidFill>
              </a:rPr>
              <a:t>&gt;&gt;&gt; print (a) # will output [1,2,3,10,11]</a:t>
            </a:r>
          </a:p>
        </p:txBody>
      </p:sp>
      <p:sp>
        <p:nvSpPr>
          <p:cNvPr id="4" name="Date Placeholder 3"/>
          <p:cNvSpPr>
            <a:spLocks noGrp="1"/>
          </p:cNvSpPr>
          <p:nvPr>
            <p:ph type="dt" sz="half" idx="10"/>
          </p:nvPr>
        </p:nvSpPr>
        <p:spPr/>
        <p:txBody>
          <a:bodyPr/>
          <a:lstStyle/>
          <a:p>
            <a:fld id="{B842E5C6-C3AD-41AF-B377-25A09CCDD555}" type="datetime1">
              <a:rPr lang="en-US" sz="1400" smtClean="0">
                <a:solidFill>
                  <a:schemeClr val="accent1">
                    <a:lumMod val="50000"/>
                  </a:schemeClr>
                </a:solidFill>
              </a:rPr>
              <a:t>2/16/2023</a:t>
            </a:fld>
            <a:endParaRPr lang="en-US" sz="1400">
              <a:solidFill>
                <a:schemeClr val="accent1">
                  <a:lumMod val="50000"/>
                </a:schemeClr>
              </a:solidFill>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rPr>
              <a:t>Dr Mukti Padhya : AI @M.Tech_CS 2023</a:t>
            </a:r>
            <a:endParaRPr lang="en-US" sz="1400">
              <a:solidFill>
                <a:schemeClr val="accent1">
                  <a:lumMod val="50000"/>
                </a:schemeClr>
              </a:solidFill>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rPr>
              <a:t>68</a:t>
            </a:fld>
            <a:endParaRPr lang="en-US" sz="140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830" y="0"/>
            <a:ext cx="10515600" cy="1325563"/>
          </a:xfrm>
        </p:spPr>
        <p:txBody>
          <a:bodyPr>
            <a:normAutofit/>
          </a:bodyPr>
          <a:lstStyle/>
          <a:p>
            <a:r>
              <a:rPr lang="en-US">
                <a:sym typeface="+mn-ea"/>
              </a:rPr>
              <a:t>Array or List in Python </a:t>
            </a:r>
            <a:br>
              <a:rPr lang="en-US"/>
            </a:br>
            <a:endParaRPr lang="en-US"/>
          </a:p>
        </p:txBody>
      </p:sp>
      <p:sp>
        <p:nvSpPr>
          <p:cNvPr id="3" name="Content Placeholder 2"/>
          <p:cNvSpPr>
            <a:spLocks noGrp="1"/>
          </p:cNvSpPr>
          <p:nvPr>
            <p:ph idx="1"/>
          </p:nvPr>
        </p:nvSpPr>
        <p:spPr>
          <a:xfrm>
            <a:off x="535305" y="774700"/>
            <a:ext cx="11059160" cy="5581650"/>
          </a:xfrm>
        </p:spPr>
        <p:txBody>
          <a:bodyPr>
            <a:normAutofit lnSpcReduction="10000"/>
          </a:bodyPr>
          <a:lstStyle/>
          <a:p>
            <a:r>
              <a:rPr lang="en-US"/>
              <a:t>Some common operations on lists,</a:t>
            </a:r>
          </a:p>
          <a:p>
            <a:pPr marL="0" indent="0">
              <a:buNone/>
            </a:pPr>
            <a:r>
              <a:rPr lang="en-US" b="1">
                <a:solidFill>
                  <a:schemeClr val="accent1">
                    <a:lumMod val="50000"/>
                  </a:schemeClr>
                </a:solidFill>
              </a:rPr>
              <a:t>&gt;&gt;&gt; a = [5,2,3,6,1]</a:t>
            </a:r>
          </a:p>
          <a:p>
            <a:pPr marL="0" indent="0">
              <a:buNone/>
            </a:pPr>
            <a:r>
              <a:rPr lang="en-US" b="1">
                <a:solidFill>
                  <a:schemeClr val="accent1">
                    <a:lumMod val="50000"/>
                  </a:schemeClr>
                </a:solidFill>
              </a:rPr>
              <a:t>&gt;&gt;&gt; len(a) # will return length of array</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&gt;&gt;&gt; a.sort() # will sort the array a</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&gt;&gt;&gt; a.reverse() # will reverse the array a</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&gt;&gt;&gt; a.count(x) # will return how many times x appears in a</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&gt;&gt;&gt; sum(a) # will return the sum of a</a:t>
            </a:r>
          </a:p>
        </p:txBody>
      </p:sp>
      <p:sp>
        <p:nvSpPr>
          <p:cNvPr id="4" name="Date Placeholder 3"/>
          <p:cNvSpPr>
            <a:spLocks noGrp="1"/>
          </p:cNvSpPr>
          <p:nvPr>
            <p:ph type="dt" sz="half" idx="10"/>
          </p:nvPr>
        </p:nvSpPr>
        <p:spPr/>
        <p:txBody>
          <a:bodyPr/>
          <a:lstStyle/>
          <a:p>
            <a:fld id="{7AF92BF0-E6DF-4467-B372-651FFA87DDF7}" type="datetime1">
              <a:rPr lang="en-US" sz="1400" smtClean="0">
                <a:solidFill>
                  <a:schemeClr val="accent1">
                    <a:lumMod val="50000"/>
                  </a:schemeClr>
                </a:solidFill>
              </a:rPr>
              <a:t>2/16/2023</a:t>
            </a:fld>
            <a:endParaRPr lang="en-US" sz="1400">
              <a:solidFill>
                <a:schemeClr val="accent1">
                  <a:lumMod val="50000"/>
                </a:schemeClr>
              </a:solidFill>
            </a:endParaRPr>
          </a:p>
        </p:txBody>
      </p:sp>
      <p:sp>
        <p:nvSpPr>
          <p:cNvPr id="5" name="Footer Placeholder 4"/>
          <p:cNvSpPr>
            <a:spLocks noGrp="1"/>
          </p:cNvSpPr>
          <p:nvPr>
            <p:ph type="ftr" sz="quarter" idx="11"/>
          </p:nvPr>
        </p:nvSpPr>
        <p:spPr/>
        <p:txBody>
          <a:bodyPr/>
          <a:lstStyle/>
          <a:p>
            <a:r>
              <a:rPr lang="it-IT" sz="1400">
                <a:solidFill>
                  <a:schemeClr val="accent1">
                    <a:lumMod val="50000"/>
                  </a:schemeClr>
                </a:solidFill>
              </a:rPr>
              <a:t>Dr Mukti Padhya : AI @M.Tech_CS 2023</a:t>
            </a:r>
            <a:endParaRPr lang="en-US" sz="1400">
              <a:solidFill>
                <a:schemeClr val="accent1">
                  <a:lumMod val="50000"/>
                </a:schemeClr>
              </a:solidFill>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rPr>
              <a:t>69</a:t>
            </a:fld>
            <a:endParaRPr lang="en-US" sz="140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
          <p:cNvSpPr txBox="1">
            <a:spLocks noGrp="1"/>
          </p:cNvSpPr>
          <p:nvPr>
            <p:ph type="title"/>
          </p:nvPr>
        </p:nvSpPr>
        <p:spPr>
          <a:xfrm>
            <a:off x="508025" y="339969"/>
            <a:ext cx="4082100" cy="585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en-US"/>
              <a:t>Turing Test</a:t>
            </a:r>
            <a:endParaRPr/>
          </a:p>
        </p:txBody>
      </p:sp>
      <p:sp>
        <p:nvSpPr>
          <p:cNvPr id="257" name="Google Shape;257;p5"/>
          <p:cNvSpPr txBox="1">
            <a:spLocks noGrp="1"/>
          </p:cNvSpPr>
          <p:nvPr>
            <p:ph type="body" idx="5"/>
          </p:nvPr>
        </p:nvSpPr>
        <p:spPr>
          <a:xfrm>
            <a:off x="4590125" y="1607173"/>
            <a:ext cx="6484500" cy="313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None/>
            </a:pPr>
            <a:r>
              <a:rPr lang="en-US"/>
              <a:t>Acting Humanly: The Turing Test proposed by Alan Turing (1950)</a:t>
            </a:r>
            <a:endParaRPr/>
          </a:p>
        </p:txBody>
      </p:sp>
      <p:sp>
        <p:nvSpPr>
          <p:cNvPr id="258" name="Google Shape;258;p5"/>
          <p:cNvSpPr txBox="1">
            <a:spLocks noGrp="1"/>
          </p:cNvSpPr>
          <p:nvPr>
            <p:ph type="body" idx="6"/>
          </p:nvPr>
        </p:nvSpPr>
        <p:spPr>
          <a:xfrm>
            <a:off x="5143025" y="2597754"/>
            <a:ext cx="6123600" cy="585900"/>
          </a:xfrm>
          <a:prstGeom prst="rect">
            <a:avLst/>
          </a:prstGeom>
          <a:noFill/>
          <a:ln>
            <a:noFill/>
          </a:ln>
        </p:spPr>
        <p:txBody>
          <a:bodyPr spcFirstLastPara="1" wrap="square" lIns="91425" tIns="45700" rIns="91425" bIns="45700" anchor="t" anchorCtr="0">
            <a:normAutofit/>
          </a:bodyPr>
          <a:lstStyle/>
          <a:p>
            <a:pPr marL="25400" marR="0" lvl="0" indent="0" algn="just" rtl="0">
              <a:lnSpc>
                <a:spcPct val="90000"/>
              </a:lnSpc>
              <a:spcBef>
                <a:spcPts val="0"/>
              </a:spcBef>
              <a:spcAft>
                <a:spcPts val="0"/>
              </a:spcAft>
              <a:buClr>
                <a:schemeClr val="dk1"/>
              </a:buClr>
              <a:buSzPts val="2400"/>
              <a:buFont typeface="Arial"/>
              <a:buNone/>
            </a:pPr>
            <a:r>
              <a:rPr lang="en-US"/>
              <a:t>A Turing Test is a method of inquiry for determining whether or not a computer is capable of thinking like a human being.</a:t>
            </a:r>
            <a:endParaRPr/>
          </a:p>
        </p:txBody>
      </p:sp>
      <p:sp>
        <p:nvSpPr>
          <p:cNvPr id="259" name="Google Shape;259;p5"/>
          <p:cNvSpPr txBox="1"/>
          <p:nvPr/>
        </p:nvSpPr>
        <p:spPr>
          <a:xfrm>
            <a:off x="6331825" y="4775460"/>
            <a:ext cx="5483400" cy="613200"/>
          </a:xfrm>
          <a:prstGeom prst="rect">
            <a:avLst/>
          </a:prstGeom>
          <a:noFill/>
          <a:ln>
            <a:noFill/>
          </a:ln>
        </p:spPr>
        <p:txBody>
          <a:bodyPr spcFirstLastPara="1" wrap="square" lIns="91425" tIns="45700" rIns="91425" bIns="45700" anchor="t" anchorCtr="0">
            <a:normAutofit lnSpcReduction="10000"/>
          </a:bodyPr>
          <a:lstStyle/>
          <a:p>
            <a:pPr marL="0" lvl="0" indent="0" algn="just" rtl="0">
              <a:spcBef>
                <a:spcPts val="0"/>
              </a:spcBef>
              <a:spcAft>
                <a:spcPts val="0"/>
              </a:spcAft>
              <a:buNone/>
            </a:pPr>
            <a:r>
              <a:rPr lang="en-US">
                <a:solidFill>
                  <a:schemeClr val="dk1"/>
                </a:solidFill>
              </a:rPr>
              <a:t>The computer would try to remain indistinguishable from human as much as possible</a:t>
            </a:r>
            <a:endParaRPr/>
          </a:p>
        </p:txBody>
      </p:sp>
      <p:pic>
        <p:nvPicPr>
          <p:cNvPr id="260" name="Google Shape;260;p5" descr="File:Turing-test.gif - Wikimedia Commons"/>
          <p:cNvPicPr preferRelativeResize="0"/>
          <p:nvPr/>
        </p:nvPicPr>
        <p:blipFill rotWithShape="1">
          <a:blip r:embed="rId3">
            <a:alphaModFix/>
          </a:blip>
          <a:srcRect/>
          <a:stretch/>
        </p:blipFill>
        <p:spPr>
          <a:xfrm>
            <a:off x="273600" y="3220250"/>
            <a:ext cx="3222675" cy="3222675"/>
          </a:xfrm>
          <a:prstGeom prst="rect">
            <a:avLst/>
          </a:prstGeom>
          <a:noFill/>
          <a:ln>
            <a:noFill/>
          </a:ln>
        </p:spPr>
      </p:pic>
      <p:sp>
        <p:nvSpPr>
          <p:cNvPr id="261" name="Google Shape;261;p5"/>
          <p:cNvSpPr txBox="1"/>
          <p:nvPr/>
        </p:nvSpPr>
        <p:spPr>
          <a:xfrm>
            <a:off x="5723300" y="3724835"/>
            <a:ext cx="5483400" cy="613200"/>
          </a:xfrm>
          <a:prstGeom prst="rect">
            <a:avLst/>
          </a:prstGeom>
          <a:noFill/>
          <a:ln>
            <a:noFill/>
          </a:ln>
        </p:spPr>
        <p:txBody>
          <a:bodyPr spcFirstLastPara="1" wrap="square" lIns="91425" tIns="45700" rIns="91425" bIns="45700" anchor="t" anchorCtr="0">
            <a:normAutofit fontScale="85000" lnSpcReduction="10000"/>
          </a:bodyPr>
          <a:lstStyle/>
          <a:p>
            <a:pPr marL="25400" marR="0" lvl="0" indent="0" algn="just" rtl="0">
              <a:lnSpc>
                <a:spcPct val="90000"/>
              </a:lnSpc>
              <a:spcBef>
                <a:spcPts val="0"/>
              </a:spcBef>
              <a:spcAft>
                <a:spcPts val="0"/>
              </a:spcAft>
              <a:buClr>
                <a:schemeClr val="dk1"/>
              </a:buClr>
              <a:buSzPts val="2400"/>
              <a:buFont typeface="Arial"/>
              <a:buNone/>
            </a:pPr>
            <a:r>
              <a:rPr lang="en-US">
                <a:solidFill>
                  <a:schemeClr val="dk1"/>
                </a:solidFill>
              </a:rPr>
              <a:t>The interrogator job is to try and figure out which one is human and which one is computer by asking questions to both of them. </a:t>
            </a:r>
            <a:r>
              <a:rPr lang="en-US" sz="1400">
                <a:solidFill>
                  <a:schemeClr val="dk1"/>
                </a:solidFill>
                <a:latin typeface="Arial"/>
                <a:ea typeface="Arial"/>
                <a:cs typeface="Arial"/>
                <a:sym typeface="Arial"/>
              </a:rPr>
              <a:t> </a:t>
            </a:r>
            <a:endParaRPr/>
          </a:p>
        </p:txBody>
      </p:sp>
      <p:sp>
        <p:nvSpPr>
          <p:cNvPr id="2" name="Date Placeholder 1">
            <a:extLst>
              <a:ext uri="{FF2B5EF4-FFF2-40B4-BE49-F238E27FC236}">
                <a16:creationId xmlns:a16="http://schemas.microsoft.com/office/drawing/2014/main" id="{642E431E-4865-4822-A9EB-88EC6A59B0D4}"/>
              </a:ext>
            </a:extLst>
          </p:cNvPr>
          <p:cNvSpPr>
            <a:spLocks noGrp="1"/>
          </p:cNvSpPr>
          <p:nvPr>
            <p:ph type="dt" idx="10"/>
          </p:nvPr>
        </p:nvSpPr>
        <p:spPr/>
        <p:txBody>
          <a:bodyPr/>
          <a:lstStyle/>
          <a:p>
            <a:fld id="{7BE903A0-8B48-474E-9C08-D78E307380AE}" type="datetime1">
              <a:rPr lang="en-US" smtClean="0"/>
              <a:t>2/16/2023</a:t>
            </a:fld>
            <a:endParaRPr lang="en-US"/>
          </a:p>
        </p:txBody>
      </p:sp>
      <p:sp>
        <p:nvSpPr>
          <p:cNvPr id="3" name="Footer Placeholder 2">
            <a:extLst>
              <a:ext uri="{FF2B5EF4-FFF2-40B4-BE49-F238E27FC236}">
                <a16:creationId xmlns:a16="http://schemas.microsoft.com/office/drawing/2014/main" id="{930266FB-471D-42B0-A131-3F13C8533404}"/>
              </a:ext>
            </a:extLst>
          </p:cNvPr>
          <p:cNvSpPr>
            <a:spLocks noGrp="1"/>
          </p:cNvSpPr>
          <p:nvPr>
            <p:ph type="ftr" idx="11"/>
          </p:nvPr>
        </p:nvSpPr>
        <p:spPr>
          <a:xfrm>
            <a:off x="3026060" y="6399638"/>
            <a:ext cx="3775981" cy="365125"/>
          </a:xfrm>
        </p:spPr>
        <p:txBody>
          <a:bodyPr/>
          <a:lstStyle/>
          <a:p>
            <a:r>
              <a:rPr lang="it-IT" dirty="0"/>
              <a:t>Dr Mukti Padhya : AI @M.Tech_CS 2023</a:t>
            </a:r>
          </a:p>
        </p:txBody>
      </p:sp>
      <p:sp>
        <p:nvSpPr>
          <p:cNvPr id="4" name="Slide Number Placeholder 3">
            <a:extLst>
              <a:ext uri="{FF2B5EF4-FFF2-40B4-BE49-F238E27FC236}">
                <a16:creationId xmlns:a16="http://schemas.microsoft.com/office/drawing/2014/main" id="{A4A7E9E0-603D-49A2-AE53-03EC212309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855" y="0"/>
            <a:ext cx="10515600" cy="1325563"/>
          </a:xfrm>
        </p:spPr>
        <p:txBody>
          <a:bodyPr/>
          <a:lstStyle/>
          <a:p>
            <a:r>
              <a:rPr lang="en-US"/>
              <a:t>Strings</a:t>
            </a:r>
          </a:p>
        </p:txBody>
      </p:sp>
      <p:sp>
        <p:nvSpPr>
          <p:cNvPr id="3" name="Content Placeholder 2"/>
          <p:cNvSpPr>
            <a:spLocks noGrp="1"/>
          </p:cNvSpPr>
          <p:nvPr>
            <p:ph idx="1"/>
          </p:nvPr>
        </p:nvSpPr>
        <p:spPr>
          <a:xfrm>
            <a:off x="838200" y="1026160"/>
            <a:ext cx="10742295" cy="5330190"/>
          </a:xfrm>
        </p:spPr>
        <p:txBody>
          <a:bodyPr/>
          <a:lstStyle/>
          <a:p>
            <a:r>
              <a:rPr lang="en-US"/>
              <a:t>Strings are just (arrays of characters )</a:t>
            </a:r>
          </a:p>
          <a:p>
            <a:r>
              <a:rPr lang="en-US"/>
              <a:t>Example:</a:t>
            </a:r>
          </a:p>
          <a:p>
            <a:pPr marL="0" indent="0">
              <a:buNone/>
            </a:pPr>
            <a:r>
              <a:rPr lang="en-US" b="1">
                <a:solidFill>
                  <a:schemeClr val="accent1">
                    <a:lumMod val="50000"/>
                  </a:schemeClr>
                </a:solidFill>
              </a:rPr>
              <a:t>&gt;&gt;&gt; s = “Rourkela”</a:t>
            </a:r>
          </a:p>
          <a:p>
            <a:pPr marL="0" indent="0">
              <a:buNone/>
            </a:pPr>
            <a:r>
              <a:rPr lang="en-US" b="1">
                <a:solidFill>
                  <a:schemeClr val="accent1">
                    <a:lumMod val="50000"/>
                  </a:schemeClr>
                </a:solidFill>
              </a:rPr>
              <a:t>&gt;&gt;&gt; print (s[2]) # will print “u”</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&gt;&gt;&gt; print (len(s)) # will print 8</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&gt;&gt;&gt; s.append(‘A’) # will show error</a:t>
            </a:r>
          </a:p>
          <a:p>
            <a:pPr marL="0" indent="0">
              <a:buNone/>
            </a:pPr>
            <a:r>
              <a:rPr lang="en-US" b="1">
                <a:solidFill>
                  <a:schemeClr val="accent1">
                    <a:lumMod val="50000"/>
                  </a:schemeClr>
                </a:solidFill>
              </a:rPr>
              <a:t>&gt;&gt;&gt; s = s + “A”</a:t>
            </a:r>
          </a:p>
          <a:p>
            <a:pPr marL="0" indent="0">
              <a:buNone/>
            </a:pPr>
            <a:r>
              <a:rPr lang="en-US" b="1">
                <a:solidFill>
                  <a:schemeClr val="accent1">
                    <a:lumMod val="50000"/>
                  </a:schemeClr>
                </a:solidFill>
              </a:rPr>
              <a:t>&gt;&gt;&gt; print (s) # will print RourkelaA</a:t>
            </a:r>
          </a:p>
        </p:txBody>
      </p:sp>
      <p:sp>
        <p:nvSpPr>
          <p:cNvPr id="7" name="Date Placeholder 6"/>
          <p:cNvSpPr>
            <a:spLocks noGrp="1"/>
          </p:cNvSpPr>
          <p:nvPr>
            <p:ph type="dt" sz="half" idx="10"/>
          </p:nvPr>
        </p:nvSpPr>
        <p:spPr/>
        <p:txBody>
          <a:bodyPr/>
          <a:lstStyle/>
          <a:p>
            <a:fld id="{394A9EE4-71A2-43BD-86D8-967E2EE6CD68}" type="datetime1">
              <a:rPr lang="en-US" sz="1400" smtClean="0">
                <a:solidFill>
                  <a:schemeClr val="accent1">
                    <a:lumMod val="50000"/>
                  </a:schemeClr>
                </a:solidFill>
              </a:rPr>
              <a:t>2/16/2023</a:t>
            </a:fld>
            <a:endParaRPr lang="en-US" sz="1400">
              <a:solidFill>
                <a:schemeClr val="accent1">
                  <a:lumMod val="50000"/>
                </a:schemeClr>
              </a:solidFill>
            </a:endParaRPr>
          </a:p>
        </p:txBody>
      </p:sp>
      <p:sp>
        <p:nvSpPr>
          <p:cNvPr id="8" name="Footer Placeholder 7"/>
          <p:cNvSpPr>
            <a:spLocks noGrp="1"/>
          </p:cNvSpPr>
          <p:nvPr>
            <p:ph type="ftr" sz="quarter" idx="11"/>
          </p:nvPr>
        </p:nvSpPr>
        <p:spPr/>
        <p:txBody>
          <a:bodyPr/>
          <a:lstStyle/>
          <a:p>
            <a:r>
              <a:rPr lang="it-IT" sz="1400">
                <a:solidFill>
                  <a:schemeClr val="accent1">
                    <a:lumMod val="50000"/>
                  </a:schemeClr>
                </a:solidFill>
              </a:rPr>
              <a:t>Dr Mukti Padhya : AI @M.Tech_CS 2023</a:t>
            </a:r>
            <a:endParaRPr lang="en-US" sz="1400">
              <a:solidFill>
                <a:schemeClr val="accent1">
                  <a:lumMod val="50000"/>
                </a:schemeClr>
              </a:solidFill>
            </a:endParaRPr>
          </a:p>
        </p:txBody>
      </p:sp>
      <p:sp>
        <p:nvSpPr>
          <p:cNvPr id="9" name="Slide Number Placeholder 8"/>
          <p:cNvSpPr>
            <a:spLocks noGrp="1"/>
          </p:cNvSpPr>
          <p:nvPr>
            <p:ph type="sldNum" sz="quarter" idx="12"/>
          </p:nvPr>
        </p:nvSpPr>
        <p:spPr/>
        <p:txBody>
          <a:bodyPr/>
          <a:lstStyle/>
          <a:p>
            <a:fld id="{9B618960-8005-486C-9A75-10CB2AAC16F9}" type="slidenum">
              <a:rPr lang="en-US" sz="1400" smtClean="0">
                <a:solidFill>
                  <a:schemeClr val="accent1">
                    <a:lumMod val="50000"/>
                  </a:schemeClr>
                </a:solidFill>
              </a:rPr>
              <a:t>70</a:t>
            </a:fld>
            <a:endParaRPr lang="en-US" sz="140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Strings</a:t>
            </a:r>
          </a:p>
        </p:txBody>
      </p:sp>
      <p:sp>
        <p:nvSpPr>
          <p:cNvPr id="3" name="Content Placeholder 2"/>
          <p:cNvSpPr>
            <a:spLocks noGrp="1"/>
          </p:cNvSpPr>
          <p:nvPr>
            <p:ph idx="1"/>
          </p:nvPr>
        </p:nvSpPr>
        <p:spPr/>
        <p:txBody>
          <a:bodyPr/>
          <a:lstStyle/>
          <a:p>
            <a:r>
              <a:rPr lang="en-US"/>
              <a:t>Slicing is same as in lists</a:t>
            </a:r>
          </a:p>
          <a:p>
            <a:pPr marL="0" indent="0">
              <a:buNone/>
            </a:pPr>
            <a:r>
              <a:rPr lang="en-US" b="1">
                <a:solidFill>
                  <a:schemeClr val="accent1">
                    <a:lumMod val="50000"/>
                  </a:schemeClr>
                </a:solidFill>
              </a:rPr>
              <a:t>&gt;&gt;&gt; s = “Rourkela”</a:t>
            </a:r>
          </a:p>
          <a:p>
            <a:pPr marL="0" indent="0">
              <a:buNone/>
            </a:pPr>
            <a:r>
              <a:rPr lang="en-US" b="1">
                <a:solidFill>
                  <a:schemeClr val="accent1">
                    <a:lumMod val="50000"/>
                  </a:schemeClr>
                </a:solidFill>
              </a:rPr>
              <a:t>&gt;&gt;&gt; print (s[0:5]) # will print “Rourk”</a:t>
            </a:r>
          </a:p>
          <a:p>
            <a:pPr marL="0" indent="0">
              <a:buNone/>
            </a:pPr>
            <a:r>
              <a:rPr lang="en-US" b="1">
                <a:solidFill>
                  <a:schemeClr val="accent1">
                    <a:lumMod val="50000"/>
                  </a:schemeClr>
                </a:solidFill>
              </a:rPr>
              <a:t>&gt;&gt;&gt; print (s[::-1]) # </a:t>
            </a:r>
          </a:p>
          <a:p>
            <a:pPr marL="0" indent="0">
              <a:buNone/>
            </a:pPr>
            <a:r>
              <a:rPr lang="en-US" b="1">
                <a:solidFill>
                  <a:schemeClr val="accent1">
                    <a:lumMod val="50000"/>
                  </a:schemeClr>
                </a:solidFill>
              </a:rPr>
              <a:t>	</a:t>
            </a:r>
            <a:r>
              <a:rPr lang="en-US" b="1">
                <a:solidFill>
                  <a:srgbClr val="FF0000"/>
                </a:solidFill>
              </a:rPr>
              <a:t>Output = ??</a:t>
            </a:r>
          </a:p>
          <a:p>
            <a:pPr marL="0" indent="0">
              <a:buNone/>
            </a:pPr>
            <a:endParaRPr lang="en-US" b="1">
              <a:solidFill>
                <a:srgbClr val="FF0000"/>
              </a:solidFill>
            </a:endParaRPr>
          </a:p>
        </p:txBody>
      </p:sp>
      <p:sp>
        <p:nvSpPr>
          <p:cNvPr id="4" name="Date Placeholder 3"/>
          <p:cNvSpPr>
            <a:spLocks noGrp="1"/>
          </p:cNvSpPr>
          <p:nvPr>
            <p:ph type="dt" sz="half" idx="10"/>
          </p:nvPr>
        </p:nvSpPr>
        <p:spPr/>
        <p:txBody>
          <a:bodyPr/>
          <a:lstStyle/>
          <a:p>
            <a:fld id="{FF161481-4D2F-48AD-97E9-5FF720C72CAB}"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71</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Strings</a:t>
            </a:r>
          </a:p>
        </p:txBody>
      </p:sp>
      <p:sp>
        <p:nvSpPr>
          <p:cNvPr id="3" name="Content Placeholder 2"/>
          <p:cNvSpPr>
            <a:spLocks noGrp="1"/>
          </p:cNvSpPr>
          <p:nvPr>
            <p:ph idx="1"/>
          </p:nvPr>
        </p:nvSpPr>
        <p:spPr/>
        <p:txBody>
          <a:bodyPr/>
          <a:lstStyle/>
          <a:p>
            <a:r>
              <a:rPr lang="en-US"/>
              <a:t>Slicing is same as in lists</a:t>
            </a:r>
          </a:p>
          <a:p>
            <a:pPr marL="0" indent="0">
              <a:buNone/>
            </a:pPr>
            <a:r>
              <a:rPr lang="en-US" b="1">
                <a:solidFill>
                  <a:schemeClr val="accent1">
                    <a:lumMod val="50000"/>
                  </a:schemeClr>
                </a:solidFill>
              </a:rPr>
              <a:t>&gt;&gt;&gt; s = “Rourkela”</a:t>
            </a:r>
          </a:p>
          <a:p>
            <a:pPr marL="0" indent="0">
              <a:buNone/>
            </a:pPr>
            <a:r>
              <a:rPr lang="en-US" b="1">
                <a:solidFill>
                  <a:schemeClr val="accent1">
                    <a:lumMod val="50000"/>
                  </a:schemeClr>
                </a:solidFill>
              </a:rPr>
              <a:t>&gt;&gt;&gt; print (s[0:5]) # will print “Rourk”</a:t>
            </a:r>
          </a:p>
          <a:p>
            <a:pPr marL="0" indent="0">
              <a:buNone/>
            </a:pPr>
            <a:r>
              <a:rPr lang="en-US" b="1">
                <a:solidFill>
                  <a:schemeClr val="accent1">
                    <a:lumMod val="50000"/>
                  </a:schemeClr>
                </a:solidFill>
              </a:rPr>
              <a:t>&gt;&gt;&gt; print (s[::-1]) # will print “alekruoR”</a:t>
            </a:r>
          </a:p>
        </p:txBody>
      </p:sp>
      <p:sp>
        <p:nvSpPr>
          <p:cNvPr id="4" name="Date Placeholder 3"/>
          <p:cNvSpPr>
            <a:spLocks noGrp="1"/>
          </p:cNvSpPr>
          <p:nvPr>
            <p:ph type="dt" sz="half" idx="10"/>
          </p:nvPr>
        </p:nvSpPr>
        <p:spPr/>
        <p:txBody>
          <a:bodyPr/>
          <a:lstStyle/>
          <a:p>
            <a:fld id="{511C3C96-8CC6-4AA0-8E8E-4D2DF562B741}"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72</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Strings</a:t>
            </a:r>
          </a:p>
        </p:txBody>
      </p:sp>
      <p:sp>
        <p:nvSpPr>
          <p:cNvPr id="3" name="Content Placeholder 2"/>
          <p:cNvSpPr>
            <a:spLocks noGrp="1"/>
          </p:cNvSpPr>
          <p:nvPr>
            <p:ph idx="1"/>
          </p:nvPr>
        </p:nvSpPr>
        <p:spPr/>
        <p:txBody>
          <a:bodyPr/>
          <a:lstStyle/>
          <a:p>
            <a:r>
              <a:rPr lang="en-US"/>
              <a:t>Removing a single character from a string</a:t>
            </a:r>
          </a:p>
          <a:p>
            <a:pPr marL="0" indent="0">
              <a:buNone/>
            </a:pPr>
            <a:r>
              <a:rPr lang="en-US" b="1">
                <a:solidFill>
                  <a:schemeClr val="accent1">
                    <a:lumMod val="50000"/>
                  </a:schemeClr>
                </a:solidFill>
              </a:rPr>
              <a:t>&gt;&gt;&gt; s = “rourkela”</a:t>
            </a:r>
          </a:p>
          <a:p>
            <a:pPr marL="0" indent="0">
              <a:buNone/>
            </a:pPr>
            <a:r>
              <a:rPr lang="en-US" b="1">
                <a:solidFill>
                  <a:schemeClr val="accent1">
                    <a:lumMod val="50000"/>
                  </a:schemeClr>
                </a:solidFill>
              </a:rPr>
              <a:t>&gt;&gt;&gt; print (s.index(‘u’)) # will print 2</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&gt;&gt;&gt; i = s.index(‘u’)</a:t>
            </a:r>
          </a:p>
          <a:p>
            <a:pPr marL="0" indent="0">
              <a:buNone/>
            </a:pPr>
            <a:r>
              <a:rPr lang="en-US" b="1">
                <a:solidFill>
                  <a:schemeClr val="accent1">
                    <a:lumMod val="50000"/>
                  </a:schemeClr>
                </a:solidFill>
              </a:rPr>
              <a:t>&gt;&gt;&gt; s.replace(s[i], ‘’)</a:t>
            </a:r>
          </a:p>
          <a:p>
            <a:pPr marL="0" indent="0">
              <a:buNone/>
            </a:pPr>
            <a:r>
              <a:rPr lang="en-US" b="1">
                <a:solidFill>
                  <a:schemeClr val="accent1">
                    <a:lumMod val="50000"/>
                  </a:schemeClr>
                </a:solidFill>
              </a:rPr>
              <a:t>&gt;&gt;&gt; print (s) #  </a:t>
            </a:r>
          </a:p>
          <a:p>
            <a:pPr marL="0" indent="0">
              <a:buNone/>
            </a:pPr>
            <a:r>
              <a:rPr lang="en-US" b="1">
                <a:solidFill>
                  <a:schemeClr val="accent1">
                    <a:lumMod val="50000"/>
                  </a:schemeClr>
                </a:solidFill>
              </a:rPr>
              <a:t>	</a:t>
            </a:r>
            <a:r>
              <a:rPr lang="en-US" b="1">
                <a:solidFill>
                  <a:srgbClr val="FF0000"/>
                </a:solidFill>
                <a:sym typeface="+mn-ea"/>
              </a:rPr>
              <a:t>Output?</a:t>
            </a:r>
            <a:endParaRPr lang="en-US" b="1">
              <a:solidFill>
                <a:schemeClr val="accent1">
                  <a:lumMod val="50000"/>
                </a:schemeClr>
              </a:solidFill>
            </a:endParaRPr>
          </a:p>
        </p:txBody>
      </p:sp>
      <p:sp>
        <p:nvSpPr>
          <p:cNvPr id="4" name="Date Placeholder 3"/>
          <p:cNvSpPr>
            <a:spLocks noGrp="1"/>
          </p:cNvSpPr>
          <p:nvPr>
            <p:ph type="dt" sz="half" idx="10"/>
          </p:nvPr>
        </p:nvSpPr>
        <p:spPr/>
        <p:txBody>
          <a:bodyPr/>
          <a:lstStyle/>
          <a:p>
            <a:fld id="{2B4E6892-3191-45CC-924C-D0F823CB78F9}"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73</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Strings</a:t>
            </a:r>
          </a:p>
        </p:txBody>
      </p:sp>
      <p:sp>
        <p:nvSpPr>
          <p:cNvPr id="3" name="Content Placeholder 2"/>
          <p:cNvSpPr>
            <a:spLocks noGrp="1"/>
          </p:cNvSpPr>
          <p:nvPr>
            <p:ph idx="1"/>
          </p:nvPr>
        </p:nvSpPr>
        <p:spPr/>
        <p:txBody>
          <a:bodyPr/>
          <a:lstStyle/>
          <a:p>
            <a:r>
              <a:rPr lang="en-US"/>
              <a:t>Removing a single character from a string</a:t>
            </a:r>
          </a:p>
          <a:p>
            <a:pPr marL="0" indent="0">
              <a:buNone/>
            </a:pPr>
            <a:r>
              <a:rPr lang="en-US" b="1">
                <a:solidFill>
                  <a:schemeClr val="accent1">
                    <a:lumMod val="50000"/>
                  </a:schemeClr>
                </a:solidFill>
              </a:rPr>
              <a:t>&gt;&gt;&gt; s = “rourkela”</a:t>
            </a:r>
          </a:p>
          <a:p>
            <a:pPr marL="0" indent="0">
              <a:buNone/>
            </a:pPr>
            <a:r>
              <a:rPr lang="en-US" b="1">
                <a:solidFill>
                  <a:schemeClr val="accent1">
                    <a:lumMod val="50000"/>
                  </a:schemeClr>
                </a:solidFill>
              </a:rPr>
              <a:t>&gt;&gt;&gt; print (s.index(‘u’)) # will print 2</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&gt;&gt;&gt; i = s.index(‘u’)</a:t>
            </a:r>
          </a:p>
          <a:p>
            <a:pPr marL="0" indent="0">
              <a:buNone/>
            </a:pPr>
            <a:r>
              <a:rPr lang="en-US" b="1">
                <a:solidFill>
                  <a:schemeClr val="accent1">
                    <a:lumMod val="50000"/>
                  </a:schemeClr>
                </a:solidFill>
              </a:rPr>
              <a:t>&gt;&gt;&gt; s.replace(s[i], ‘’)</a:t>
            </a:r>
          </a:p>
          <a:p>
            <a:pPr marL="0" indent="0">
              <a:buNone/>
            </a:pPr>
            <a:r>
              <a:rPr lang="en-US" b="1">
                <a:solidFill>
                  <a:schemeClr val="accent1">
                    <a:lumMod val="50000"/>
                  </a:schemeClr>
                </a:solidFill>
              </a:rPr>
              <a:t>&gt;&gt;&gt; print (s) #  </a:t>
            </a:r>
          </a:p>
          <a:p>
            <a:pPr marL="0" indent="0">
              <a:buNone/>
            </a:pPr>
            <a:r>
              <a:rPr lang="en-US" b="1">
                <a:solidFill>
                  <a:schemeClr val="accent1">
                    <a:lumMod val="50000"/>
                  </a:schemeClr>
                </a:solidFill>
              </a:rPr>
              <a:t>		 will print “rorkela”</a:t>
            </a:r>
          </a:p>
        </p:txBody>
      </p:sp>
      <p:sp>
        <p:nvSpPr>
          <p:cNvPr id="4" name="Date Placeholder 3"/>
          <p:cNvSpPr>
            <a:spLocks noGrp="1"/>
          </p:cNvSpPr>
          <p:nvPr>
            <p:ph type="dt" sz="half" idx="10"/>
          </p:nvPr>
        </p:nvSpPr>
        <p:spPr/>
        <p:txBody>
          <a:bodyPr/>
          <a:lstStyle/>
          <a:p>
            <a:fld id="{FD0CD52D-283C-4B47-BFDF-832FF8A505AB}"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74</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Strings</a:t>
            </a:r>
          </a:p>
        </p:txBody>
      </p:sp>
      <p:sp>
        <p:nvSpPr>
          <p:cNvPr id="3" name="Content Placeholder 2"/>
          <p:cNvSpPr>
            <a:spLocks noGrp="1"/>
          </p:cNvSpPr>
          <p:nvPr>
            <p:ph idx="1"/>
          </p:nvPr>
        </p:nvSpPr>
        <p:spPr/>
        <p:txBody>
          <a:bodyPr/>
          <a:lstStyle/>
          <a:p>
            <a:r>
              <a:rPr lang="en-US"/>
              <a:t>Removing multiple occurrence of the same character from a string</a:t>
            </a:r>
          </a:p>
          <a:p>
            <a:pPr marL="0" indent="0">
              <a:buNone/>
            </a:pPr>
            <a:r>
              <a:rPr lang="en-US" b="1">
                <a:solidFill>
                  <a:schemeClr val="accent1">
                    <a:lumMod val="50000"/>
                  </a:schemeClr>
                </a:solidFill>
              </a:rPr>
              <a:t>&gt;&gt;&gt; s = “rourkela”</a:t>
            </a:r>
          </a:p>
          <a:p>
            <a:pPr marL="0" indent="0">
              <a:buNone/>
            </a:pPr>
            <a:r>
              <a:rPr lang="en-US" b="1">
                <a:solidFill>
                  <a:schemeClr val="accent1">
                    <a:lumMod val="50000"/>
                  </a:schemeClr>
                </a:solidFill>
              </a:rPr>
              <a:t>&gt;&gt;&gt; s.replace(‘r’, ‘’)</a:t>
            </a:r>
          </a:p>
          <a:p>
            <a:pPr marL="0" indent="0">
              <a:buNone/>
            </a:pPr>
            <a:r>
              <a:rPr lang="en-US" b="1">
                <a:solidFill>
                  <a:schemeClr val="accent1">
                    <a:lumMod val="50000"/>
                  </a:schemeClr>
                </a:solidFill>
              </a:rPr>
              <a:t>&gt;&gt;&gt; print (s) # will print “oukela”</a:t>
            </a:r>
          </a:p>
        </p:txBody>
      </p:sp>
      <p:sp>
        <p:nvSpPr>
          <p:cNvPr id="4" name="Date Placeholder 3"/>
          <p:cNvSpPr>
            <a:spLocks noGrp="1"/>
          </p:cNvSpPr>
          <p:nvPr>
            <p:ph type="dt" sz="half" idx="10"/>
          </p:nvPr>
        </p:nvSpPr>
        <p:spPr/>
        <p:txBody>
          <a:bodyPr/>
          <a:lstStyle/>
          <a:p>
            <a:fld id="{0CF8EBC2-CCE8-4C71-B43D-A8BA127B0B4D}"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75</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lists (multidimensional arrays)</a:t>
            </a:r>
          </a:p>
        </p:txBody>
      </p:sp>
      <p:sp>
        <p:nvSpPr>
          <p:cNvPr id="3" name="Content Placeholder 2"/>
          <p:cNvSpPr>
            <a:spLocks noGrp="1"/>
          </p:cNvSpPr>
          <p:nvPr>
            <p:ph idx="1"/>
          </p:nvPr>
        </p:nvSpPr>
        <p:spPr/>
        <p:txBody>
          <a:bodyPr/>
          <a:lstStyle/>
          <a:p>
            <a:r>
              <a:rPr lang="en-US"/>
              <a:t>Lists inside lists</a:t>
            </a:r>
          </a:p>
          <a:p>
            <a:pPr marL="0" indent="0">
              <a:buNone/>
            </a:pPr>
            <a:r>
              <a:rPr lang="en-US" b="1">
                <a:solidFill>
                  <a:schemeClr val="accent1">
                    <a:lumMod val="50000"/>
                  </a:schemeClr>
                </a:solidFill>
              </a:rPr>
              <a:t>&gt;&gt;&gt; A = [ [1,2,3], [4,5,6], [7,8,9]]</a:t>
            </a:r>
          </a:p>
          <a:p>
            <a:pPr marL="0" indent="0">
              <a:buNone/>
            </a:pPr>
            <a:r>
              <a:rPr lang="en-US" b="1">
                <a:solidFill>
                  <a:schemeClr val="accent1">
                    <a:lumMod val="50000"/>
                  </a:schemeClr>
                </a:solidFill>
              </a:rPr>
              <a:t>&gt;&gt;&gt; print (A[1][2]) </a:t>
            </a:r>
          </a:p>
          <a:p>
            <a:pPr marL="0" indent="0">
              <a:buNone/>
            </a:pPr>
            <a:r>
              <a:rPr lang="en-US" b="1">
                <a:solidFill>
                  <a:schemeClr val="accent1">
                    <a:lumMod val="50000"/>
                  </a:schemeClr>
                </a:solidFill>
              </a:rPr>
              <a:t>&gt;&gt;&gt; print (A[-1][-1]) </a:t>
            </a:r>
          </a:p>
          <a:p>
            <a:pPr marL="0" indent="0">
              <a:buNone/>
            </a:pPr>
            <a:r>
              <a:rPr lang="en-US" b="1">
                <a:solidFill>
                  <a:schemeClr val="accent1">
                    <a:lumMod val="50000"/>
                  </a:schemeClr>
                </a:solidFill>
              </a:rPr>
              <a:t>&gt;&gt;&gt; B = [“cat”, “dog”, “ball”]</a:t>
            </a:r>
          </a:p>
          <a:p>
            <a:pPr marL="0" indent="0">
              <a:buNone/>
            </a:pPr>
            <a:r>
              <a:rPr lang="en-US" b="1">
                <a:solidFill>
                  <a:schemeClr val="accent1">
                    <a:lumMod val="50000"/>
                  </a:schemeClr>
                </a:solidFill>
              </a:rPr>
              <a:t>&gt;&gt;&gt; print (B[2][1]) </a:t>
            </a:r>
          </a:p>
        </p:txBody>
      </p:sp>
      <p:sp>
        <p:nvSpPr>
          <p:cNvPr id="4" name="Date Placeholder 3"/>
          <p:cNvSpPr>
            <a:spLocks noGrp="1"/>
          </p:cNvSpPr>
          <p:nvPr>
            <p:ph type="dt" sz="half" idx="10"/>
          </p:nvPr>
        </p:nvSpPr>
        <p:spPr/>
        <p:txBody>
          <a:bodyPr/>
          <a:lstStyle/>
          <a:p>
            <a:fld id="{4BDCC192-9FAD-4243-BC03-153B0752E845}"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76</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lists (multidimensional arrays)</a:t>
            </a:r>
          </a:p>
        </p:txBody>
      </p:sp>
      <p:sp>
        <p:nvSpPr>
          <p:cNvPr id="3" name="Content Placeholder 2"/>
          <p:cNvSpPr>
            <a:spLocks noGrp="1"/>
          </p:cNvSpPr>
          <p:nvPr>
            <p:ph idx="1"/>
          </p:nvPr>
        </p:nvSpPr>
        <p:spPr/>
        <p:txBody>
          <a:bodyPr/>
          <a:lstStyle/>
          <a:p>
            <a:r>
              <a:rPr lang="en-US"/>
              <a:t>Lists inside lists</a:t>
            </a:r>
          </a:p>
          <a:p>
            <a:pPr marL="0" indent="0">
              <a:buNone/>
            </a:pPr>
            <a:r>
              <a:rPr lang="en-US" b="1">
                <a:solidFill>
                  <a:schemeClr val="accent1">
                    <a:lumMod val="50000"/>
                  </a:schemeClr>
                </a:solidFill>
              </a:rPr>
              <a:t>&gt;&gt;&gt; A = [ [1,2,3], [4,5,6], [7,8,9]]</a:t>
            </a:r>
          </a:p>
          <a:p>
            <a:pPr marL="0" indent="0">
              <a:buNone/>
            </a:pPr>
            <a:r>
              <a:rPr lang="en-US" b="1">
                <a:solidFill>
                  <a:schemeClr val="accent1">
                    <a:lumMod val="50000"/>
                  </a:schemeClr>
                </a:solidFill>
              </a:rPr>
              <a:t>&gt;&gt;&gt; print (A[1][2]) # will print 6</a:t>
            </a:r>
          </a:p>
          <a:p>
            <a:pPr marL="0" indent="0">
              <a:buNone/>
            </a:pPr>
            <a:r>
              <a:rPr lang="en-US" b="1">
                <a:solidFill>
                  <a:schemeClr val="accent1">
                    <a:lumMod val="50000"/>
                  </a:schemeClr>
                </a:solidFill>
              </a:rPr>
              <a:t>&gt;&gt;&gt; print (A[-1][-1]) # will print 9</a:t>
            </a:r>
          </a:p>
          <a:p>
            <a:pPr marL="0" indent="0">
              <a:buNone/>
            </a:pPr>
            <a:r>
              <a:rPr lang="en-US" b="1">
                <a:solidFill>
                  <a:schemeClr val="accent1">
                    <a:lumMod val="50000"/>
                  </a:schemeClr>
                </a:solidFill>
              </a:rPr>
              <a:t>&gt;&gt;&gt; B = [“cat”, “dog”, “ball”]</a:t>
            </a:r>
          </a:p>
          <a:p>
            <a:pPr marL="0" indent="0">
              <a:buNone/>
            </a:pPr>
            <a:r>
              <a:rPr lang="en-US" b="1">
                <a:solidFill>
                  <a:schemeClr val="accent1">
                    <a:lumMod val="50000"/>
                  </a:schemeClr>
                </a:solidFill>
              </a:rPr>
              <a:t>&gt;&gt;&gt; print (B[2][1]) # will print ‘a’</a:t>
            </a:r>
          </a:p>
        </p:txBody>
      </p:sp>
      <p:sp>
        <p:nvSpPr>
          <p:cNvPr id="4" name="Date Placeholder 3"/>
          <p:cNvSpPr>
            <a:spLocks noGrp="1"/>
          </p:cNvSpPr>
          <p:nvPr>
            <p:ph type="dt" sz="half" idx="10"/>
          </p:nvPr>
        </p:nvSpPr>
        <p:spPr/>
        <p:txBody>
          <a:bodyPr/>
          <a:lstStyle/>
          <a:p>
            <a:fld id="{8FA4B1A6-FF5A-4A4F-B864-33D1E80D5268}"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77</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Conditional Statements</a:t>
            </a:r>
          </a:p>
        </p:txBody>
      </p:sp>
      <p:sp>
        <p:nvSpPr>
          <p:cNvPr id="4" name="Date Placeholder 3"/>
          <p:cNvSpPr>
            <a:spLocks noGrp="1"/>
          </p:cNvSpPr>
          <p:nvPr>
            <p:ph type="dt" sz="half" idx="10"/>
          </p:nvPr>
        </p:nvSpPr>
        <p:spPr/>
        <p:txBody>
          <a:bodyPr/>
          <a:lstStyle/>
          <a:p>
            <a:fld id="{0F4D2EEC-1028-4A8D-80CB-4A5C13B73746}"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78</a:t>
            </a:fld>
            <a:endParaRPr lang="en-US"/>
          </a:p>
        </p:txBody>
      </p:sp>
      <p:pic>
        <p:nvPicPr>
          <p:cNvPr id="8" name="Content Placeholder 7"/>
          <p:cNvPicPr>
            <a:picLocks noGrp="1" noChangeAspect="1"/>
          </p:cNvPicPr>
          <p:nvPr>
            <p:ph sz="half" idx="1"/>
          </p:nvPr>
        </p:nvPicPr>
        <p:blipFill>
          <a:blip r:embed="rId2"/>
          <a:stretch>
            <a:fillRect/>
          </a:stretch>
        </p:blipFill>
        <p:spPr>
          <a:xfrm>
            <a:off x="6320790" y="1809115"/>
            <a:ext cx="5181600" cy="3761740"/>
          </a:xfrm>
          <a:prstGeom prst="rect">
            <a:avLst/>
          </a:prstGeom>
        </p:spPr>
      </p:pic>
      <p:pic>
        <p:nvPicPr>
          <p:cNvPr id="9" name="Content Placeholder 8"/>
          <p:cNvPicPr>
            <a:picLocks noGrp="1" noChangeAspect="1"/>
          </p:cNvPicPr>
          <p:nvPr>
            <p:ph sz="half" idx="2"/>
          </p:nvPr>
        </p:nvPicPr>
        <p:blipFill>
          <a:blip r:embed="rId3"/>
          <a:stretch>
            <a:fillRect/>
          </a:stretch>
        </p:blipFill>
        <p:spPr>
          <a:xfrm>
            <a:off x="607695" y="2102485"/>
            <a:ext cx="5181600" cy="317436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Conditional Statements</a:t>
            </a:r>
          </a:p>
        </p:txBody>
      </p:sp>
      <p:sp>
        <p:nvSpPr>
          <p:cNvPr id="4" name="Date Placeholder 3"/>
          <p:cNvSpPr>
            <a:spLocks noGrp="1"/>
          </p:cNvSpPr>
          <p:nvPr>
            <p:ph type="dt" sz="half" idx="10"/>
          </p:nvPr>
        </p:nvSpPr>
        <p:spPr/>
        <p:txBody>
          <a:bodyPr/>
          <a:lstStyle/>
          <a:p>
            <a:fld id="{1F959876-312F-4742-94A6-FD75B9D4A28E}" type="datetime1">
              <a:rPr lang="en-US" smtClean="0"/>
              <a:t>2/16/2023</a:t>
            </a:fld>
            <a:endParaRPr lang="en-US"/>
          </a:p>
        </p:txBody>
      </p:sp>
      <p:sp>
        <p:nvSpPr>
          <p:cNvPr id="5" name="Footer Placeholder 4"/>
          <p:cNvSpPr>
            <a:spLocks noGrp="1"/>
          </p:cNvSpPr>
          <p:nvPr>
            <p:ph type="ftr" sz="quarter" idx="11"/>
          </p:nvPr>
        </p:nvSpPr>
        <p:spPr/>
        <p:txBody>
          <a:bodyPr/>
          <a:lstStyle/>
          <a:p>
            <a:r>
              <a:rPr lang="it-IT"/>
              <a:t>Dr Mukti Padhya : AI @M.Tech_CS 2023</a:t>
            </a:r>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79</a:t>
            </a:fld>
            <a:endParaRPr lang="en-US"/>
          </a:p>
        </p:txBody>
      </p:sp>
      <p:sp>
        <p:nvSpPr>
          <p:cNvPr id="7" name="Content Placeholder 6"/>
          <p:cNvSpPr>
            <a:spLocks noGrp="1"/>
          </p:cNvSpPr>
          <p:nvPr>
            <p:ph sz="half" idx="1"/>
          </p:nvPr>
        </p:nvSpPr>
        <p:spPr>
          <a:xfrm>
            <a:off x="838200" y="1825625"/>
            <a:ext cx="9943465" cy="4896485"/>
          </a:xfrm>
        </p:spPr>
        <p:txBody>
          <a:bodyPr>
            <a:normAutofit/>
          </a:bodyPr>
          <a:lstStyle/>
          <a:p>
            <a:r>
              <a:rPr lang="en-US"/>
              <a:t>Example: check if a number is positive, negative or zero</a:t>
            </a:r>
          </a:p>
          <a:p>
            <a:endParaRPr lang="en-US"/>
          </a:p>
          <a:p>
            <a:pPr marL="0" indent="0">
              <a:buNone/>
            </a:pPr>
            <a:r>
              <a:rPr lang="en-US" b="1">
                <a:solidFill>
                  <a:schemeClr val="accent1">
                    <a:lumMod val="50000"/>
                  </a:schemeClr>
                </a:solidFill>
              </a:rPr>
              <a:t>num = 62</a:t>
            </a:r>
          </a:p>
          <a:p>
            <a:pPr marL="0" indent="0">
              <a:buNone/>
            </a:pPr>
            <a:r>
              <a:rPr lang="en-US" b="1">
                <a:solidFill>
                  <a:schemeClr val="accent1">
                    <a:lumMod val="50000"/>
                  </a:schemeClr>
                </a:solidFill>
              </a:rPr>
              <a:t>if (num&lt;0):</a:t>
            </a:r>
          </a:p>
          <a:p>
            <a:pPr marL="0" indent="0">
              <a:buNone/>
            </a:pPr>
            <a:r>
              <a:rPr lang="en-US" b="1">
                <a:solidFill>
                  <a:schemeClr val="accent1">
                    <a:lumMod val="50000"/>
                  </a:schemeClr>
                </a:solidFill>
              </a:rPr>
              <a:t>print(“Number is negative”)</a:t>
            </a:r>
          </a:p>
          <a:p>
            <a:pPr marL="0" indent="0">
              <a:buNone/>
            </a:pPr>
            <a:r>
              <a:rPr lang="en-US" b="1">
                <a:solidFill>
                  <a:schemeClr val="accent1">
                    <a:lumMod val="50000"/>
                  </a:schemeClr>
                </a:solidFill>
              </a:rPr>
              <a:t>elif (num==0):</a:t>
            </a:r>
          </a:p>
          <a:p>
            <a:pPr marL="0" indent="0">
              <a:buNone/>
            </a:pPr>
            <a:r>
              <a:rPr lang="en-US" b="1">
                <a:solidFill>
                  <a:schemeClr val="accent1">
                    <a:lumMod val="50000"/>
                  </a:schemeClr>
                </a:solidFill>
              </a:rPr>
              <a:t>print(“Number is zero”)</a:t>
            </a:r>
          </a:p>
          <a:p>
            <a:pPr marL="0" indent="0">
              <a:buNone/>
            </a:pPr>
            <a:r>
              <a:rPr lang="en-US" b="1">
                <a:solidFill>
                  <a:schemeClr val="accent1">
                    <a:lumMod val="50000"/>
                  </a:schemeClr>
                </a:solidFill>
              </a:rPr>
              <a:t>else:</a:t>
            </a:r>
          </a:p>
          <a:p>
            <a:pPr marL="0" indent="0">
              <a:buNone/>
            </a:pPr>
            <a:r>
              <a:rPr lang="en-US" b="1">
                <a:solidFill>
                  <a:schemeClr val="accent1">
                    <a:lumMod val="50000"/>
                  </a:schemeClr>
                </a:solidFill>
              </a:rPr>
              <a:t>print(“Number is positive”)</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2"/>
          <p:cNvSpPr/>
          <p:nvPr/>
        </p:nvSpPr>
        <p:spPr>
          <a:xfrm>
            <a:off x="3318110" y="1264058"/>
            <a:ext cx="4572000" cy="45720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Roboto Condensed"/>
              <a:ea typeface="Roboto Condensed"/>
              <a:cs typeface="Roboto Condensed"/>
              <a:sym typeface="Roboto Condensed"/>
            </a:endParaRPr>
          </a:p>
        </p:txBody>
      </p:sp>
      <p:sp>
        <p:nvSpPr>
          <p:cNvPr id="270" name="Google Shape;270;p12"/>
          <p:cNvSpPr/>
          <p:nvPr/>
        </p:nvSpPr>
        <p:spPr>
          <a:xfrm>
            <a:off x="3775310" y="2178458"/>
            <a:ext cx="3657600" cy="36576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Roboto Condensed"/>
              <a:ea typeface="Roboto Condensed"/>
              <a:cs typeface="Roboto Condensed"/>
              <a:sym typeface="Roboto Condensed"/>
            </a:endParaRPr>
          </a:p>
        </p:txBody>
      </p:sp>
      <p:sp>
        <p:nvSpPr>
          <p:cNvPr id="271" name="Google Shape;271;p12"/>
          <p:cNvSpPr/>
          <p:nvPr/>
        </p:nvSpPr>
        <p:spPr>
          <a:xfrm>
            <a:off x="4232510" y="3092858"/>
            <a:ext cx="2743200" cy="2743200"/>
          </a:xfrm>
          <a:prstGeom prst="ellipse">
            <a:avLst/>
          </a:prstGeom>
          <a:solidFill>
            <a:srgbClr val="4BE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Roboto Condensed"/>
              <a:ea typeface="Roboto Condensed"/>
              <a:cs typeface="Roboto Condensed"/>
              <a:sym typeface="Roboto Condensed"/>
            </a:endParaRPr>
          </a:p>
        </p:txBody>
      </p:sp>
      <p:sp>
        <p:nvSpPr>
          <p:cNvPr id="272" name="Google Shape;272;p12"/>
          <p:cNvSpPr/>
          <p:nvPr/>
        </p:nvSpPr>
        <p:spPr>
          <a:xfrm>
            <a:off x="1202707" y="1519485"/>
            <a:ext cx="4114800" cy="4114800"/>
          </a:xfrm>
          <a:prstGeom prst="ellipse">
            <a:avLst/>
          </a:prstGeom>
          <a:solidFill>
            <a:srgbClr val="F48CAF">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Roboto Condensed"/>
              <a:ea typeface="Roboto Condensed"/>
              <a:cs typeface="Roboto Condensed"/>
              <a:sym typeface="Roboto Condensed"/>
            </a:endParaRPr>
          </a:p>
        </p:txBody>
      </p:sp>
      <p:sp>
        <p:nvSpPr>
          <p:cNvPr id="273" name="Google Shape;273;p12"/>
          <p:cNvSpPr txBox="1"/>
          <p:nvPr/>
        </p:nvSpPr>
        <p:spPr>
          <a:xfrm>
            <a:off x="5434101" y="1412777"/>
            <a:ext cx="551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C3F7FF"/>
                </a:solidFill>
                <a:latin typeface="Roboto Condensed"/>
                <a:ea typeface="Roboto Condensed"/>
                <a:cs typeface="Roboto Condensed"/>
                <a:sym typeface="Roboto Condensed"/>
              </a:rPr>
              <a:t>AI</a:t>
            </a:r>
            <a:endParaRPr sz="2800">
              <a:solidFill>
                <a:srgbClr val="C3F7FF"/>
              </a:solidFill>
              <a:latin typeface="Roboto Condensed"/>
              <a:ea typeface="Roboto Condensed"/>
              <a:cs typeface="Roboto Condensed"/>
              <a:sym typeface="Roboto Condensed"/>
            </a:endParaRPr>
          </a:p>
        </p:txBody>
      </p:sp>
      <p:sp>
        <p:nvSpPr>
          <p:cNvPr id="274" name="Google Shape;274;p12"/>
          <p:cNvSpPr txBox="1"/>
          <p:nvPr/>
        </p:nvSpPr>
        <p:spPr>
          <a:xfrm>
            <a:off x="7528399" y="786647"/>
            <a:ext cx="2921100" cy="923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rgbClr val="0070C0"/>
                </a:solidFill>
                <a:latin typeface="Roboto Condensed"/>
                <a:ea typeface="Roboto Condensed"/>
                <a:cs typeface="Roboto Condensed"/>
                <a:sym typeface="Roboto Condensed"/>
              </a:rPr>
              <a:t>Technique that enables machines to mimic human behavior</a:t>
            </a:r>
            <a:endParaRPr sz="1800">
              <a:solidFill>
                <a:srgbClr val="0070C0"/>
              </a:solidFill>
              <a:latin typeface="Roboto Condensed"/>
              <a:ea typeface="Roboto Condensed"/>
              <a:cs typeface="Roboto Condensed"/>
              <a:sym typeface="Roboto Condensed"/>
            </a:endParaRPr>
          </a:p>
        </p:txBody>
      </p:sp>
      <p:sp>
        <p:nvSpPr>
          <p:cNvPr id="275" name="Google Shape;275;p12"/>
          <p:cNvSpPr txBox="1"/>
          <p:nvPr/>
        </p:nvSpPr>
        <p:spPr>
          <a:xfrm>
            <a:off x="7796963" y="2138035"/>
            <a:ext cx="2871300" cy="1200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rgbClr val="00B0F0"/>
                </a:solidFill>
                <a:latin typeface="Roboto Condensed"/>
                <a:ea typeface="Roboto Condensed"/>
                <a:cs typeface="Roboto Condensed"/>
                <a:sym typeface="Roboto Condensed"/>
              </a:rPr>
              <a:t>Subset of </a:t>
            </a:r>
            <a:r>
              <a:rPr lang="en-US" sz="1800" b="1">
                <a:solidFill>
                  <a:srgbClr val="0070C0"/>
                </a:solidFill>
                <a:latin typeface="Roboto Condensed"/>
                <a:ea typeface="Roboto Condensed"/>
                <a:cs typeface="Roboto Condensed"/>
                <a:sym typeface="Roboto Condensed"/>
              </a:rPr>
              <a:t>AI</a:t>
            </a:r>
            <a:r>
              <a:rPr lang="en-US" sz="1800">
                <a:solidFill>
                  <a:srgbClr val="00B0F0"/>
                </a:solidFill>
                <a:latin typeface="Roboto Condensed"/>
                <a:ea typeface="Roboto Condensed"/>
                <a:cs typeface="Roboto Condensed"/>
                <a:sym typeface="Roboto Condensed"/>
              </a:rPr>
              <a:t> which uses statistical methods to enable machine to learn and improve with time </a:t>
            </a:r>
            <a:endParaRPr sz="1800">
              <a:solidFill>
                <a:srgbClr val="00B0F0"/>
              </a:solidFill>
              <a:latin typeface="Roboto Condensed"/>
              <a:ea typeface="Roboto Condensed"/>
              <a:cs typeface="Roboto Condensed"/>
              <a:sym typeface="Roboto Condensed"/>
            </a:endParaRPr>
          </a:p>
        </p:txBody>
      </p:sp>
      <p:sp>
        <p:nvSpPr>
          <p:cNvPr id="276" name="Google Shape;276;p12"/>
          <p:cNvSpPr txBox="1"/>
          <p:nvPr/>
        </p:nvSpPr>
        <p:spPr>
          <a:xfrm>
            <a:off x="5225975" y="2267436"/>
            <a:ext cx="1463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B5E61D"/>
                </a:solidFill>
                <a:latin typeface="Roboto Condensed"/>
                <a:ea typeface="Roboto Condensed"/>
                <a:cs typeface="Roboto Condensed"/>
                <a:sym typeface="Roboto Condensed"/>
              </a:rPr>
              <a:t>Machine Learning</a:t>
            </a:r>
            <a:endParaRPr sz="2400">
              <a:solidFill>
                <a:srgbClr val="B5E61D"/>
              </a:solidFill>
              <a:latin typeface="Roboto Condensed"/>
              <a:ea typeface="Roboto Condensed"/>
              <a:cs typeface="Roboto Condensed"/>
              <a:sym typeface="Roboto Condensed"/>
            </a:endParaRPr>
          </a:p>
        </p:txBody>
      </p:sp>
      <p:sp>
        <p:nvSpPr>
          <p:cNvPr id="277" name="Google Shape;277;p12"/>
          <p:cNvSpPr txBox="1"/>
          <p:nvPr/>
        </p:nvSpPr>
        <p:spPr>
          <a:xfrm>
            <a:off x="5090096" y="4471216"/>
            <a:ext cx="1463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D58E8B"/>
                </a:solidFill>
                <a:latin typeface="Roboto Condensed"/>
                <a:ea typeface="Roboto Condensed"/>
                <a:cs typeface="Roboto Condensed"/>
                <a:sym typeface="Roboto Condensed"/>
              </a:rPr>
              <a:t>Deep Learning</a:t>
            </a:r>
            <a:endParaRPr sz="2400">
              <a:solidFill>
                <a:srgbClr val="D58E8B"/>
              </a:solidFill>
              <a:latin typeface="Roboto Condensed"/>
              <a:ea typeface="Roboto Condensed"/>
              <a:cs typeface="Roboto Condensed"/>
              <a:sym typeface="Roboto Condensed"/>
            </a:endParaRPr>
          </a:p>
        </p:txBody>
      </p:sp>
      <p:sp>
        <p:nvSpPr>
          <p:cNvPr id="278" name="Google Shape;278;p12"/>
          <p:cNvSpPr txBox="1"/>
          <p:nvPr/>
        </p:nvSpPr>
        <p:spPr>
          <a:xfrm>
            <a:off x="1499012" y="2872693"/>
            <a:ext cx="18192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CC3399"/>
                </a:solidFill>
                <a:latin typeface="Roboto Condensed"/>
                <a:ea typeface="Roboto Condensed"/>
                <a:cs typeface="Roboto Condensed"/>
                <a:sym typeface="Roboto Condensed"/>
              </a:rPr>
              <a:t>Data Science </a:t>
            </a:r>
            <a:endParaRPr sz="3600">
              <a:solidFill>
                <a:srgbClr val="CC3399"/>
              </a:solidFill>
              <a:latin typeface="Roboto Condensed"/>
              <a:ea typeface="Roboto Condensed"/>
              <a:cs typeface="Roboto Condensed"/>
              <a:sym typeface="Roboto Condensed"/>
            </a:endParaRPr>
          </a:p>
        </p:txBody>
      </p:sp>
      <p:sp>
        <p:nvSpPr>
          <p:cNvPr id="279" name="Google Shape;279;p12"/>
          <p:cNvSpPr/>
          <p:nvPr/>
        </p:nvSpPr>
        <p:spPr>
          <a:xfrm>
            <a:off x="7985646" y="4612081"/>
            <a:ext cx="2682600" cy="1200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rgbClr val="008C9E"/>
                </a:solidFill>
                <a:latin typeface="Roboto Condensed"/>
                <a:ea typeface="Roboto Condensed"/>
                <a:cs typeface="Roboto Condensed"/>
                <a:sym typeface="Roboto Condensed"/>
              </a:rPr>
              <a:t>Subset of </a:t>
            </a:r>
            <a:r>
              <a:rPr lang="en-US" sz="1800" b="1">
                <a:solidFill>
                  <a:srgbClr val="00B0F0"/>
                </a:solidFill>
                <a:latin typeface="Roboto Condensed"/>
                <a:ea typeface="Roboto Condensed"/>
                <a:cs typeface="Roboto Condensed"/>
                <a:sym typeface="Roboto Condensed"/>
              </a:rPr>
              <a:t>ML</a:t>
            </a:r>
            <a:r>
              <a:rPr lang="en-US" sz="1800">
                <a:solidFill>
                  <a:srgbClr val="008C9E"/>
                </a:solidFill>
                <a:latin typeface="Roboto Condensed"/>
                <a:ea typeface="Roboto Condensed"/>
                <a:cs typeface="Roboto Condensed"/>
                <a:sym typeface="Roboto Condensed"/>
              </a:rPr>
              <a:t> that includes algorithms and enables system to train itself</a:t>
            </a:r>
            <a:endParaRPr/>
          </a:p>
        </p:txBody>
      </p:sp>
      <p:cxnSp>
        <p:nvCxnSpPr>
          <p:cNvPr id="280" name="Google Shape;280;p12"/>
          <p:cNvCxnSpPr>
            <a:stCxn id="273" idx="0"/>
          </p:cNvCxnSpPr>
          <p:nvPr/>
        </p:nvCxnSpPr>
        <p:spPr>
          <a:xfrm rot="-5400000">
            <a:off x="6453951" y="511127"/>
            <a:ext cx="157500" cy="1645800"/>
          </a:xfrm>
          <a:prstGeom prst="bentConnector2">
            <a:avLst/>
          </a:prstGeom>
          <a:noFill/>
          <a:ln w="28575" cap="flat" cmpd="sng">
            <a:solidFill>
              <a:srgbClr val="212121"/>
            </a:solidFill>
            <a:prstDash val="solid"/>
            <a:miter lim="800000"/>
            <a:headEnd type="none" w="sm" len="sm"/>
            <a:tailEnd type="triangle" w="med" len="med"/>
          </a:ln>
        </p:spPr>
      </p:cxnSp>
      <p:cxnSp>
        <p:nvCxnSpPr>
          <p:cNvPr id="281" name="Google Shape;281;p12"/>
          <p:cNvCxnSpPr>
            <a:stCxn id="276" idx="3"/>
            <a:endCxn id="275" idx="0"/>
          </p:cNvCxnSpPr>
          <p:nvPr/>
        </p:nvCxnSpPr>
        <p:spPr>
          <a:xfrm rot="10800000" flipH="1">
            <a:off x="6689075" y="2138136"/>
            <a:ext cx="2543400" cy="544800"/>
          </a:xfrm>
          <a:prstGeom prst="bentConnector4">
            <a:avLst>
              <a:gd name="adj1" fmla="val 21780"/>
              <a:gd name="adj2" fmla="val 143727"/>
            </a:avLst>
          </a:prstGeom>
          <a:noFill/>
          <a:ln w="28575" cap="flat" cmpd="sng">
            <a:solidFill>
              <a:srgbClr val="212121"/>
            </a:solidFill>
            <a:prstDash val="solid"/>
            <a:miter lim="800000"/>
            <a:headEnd type="none" w="sm" len="sm"/>
            <a:tailEnd type="triangle" w="med" len="med"/>
          </a:ln>
        </p:spPr>
      </p:cxnSp>
      <p:cxnSp>
        <p:nvCxnSpPr>
          <p:cNvPr id="282" name="Google Shape;282;p12"/>
          <p:cNvCxnSpPr>
            <a:stCxn id="277" idx="3"/>
            <a:endCxn id="279" idx="0"/>
          </p:cNvCxnSpPr>
          <p:nvPr/>
        </p:nvCxnSpPr>
        <p:spPr>
          <a:xfrm rot="10800000" flipH="1">
            <a:off x="6553196" y="4612216"/>
            <a:ext cx="2773800" cy="274500"/>
          </a:xfrm>
          <a:prstGeom prst="bentConnector4">
            <a:avLst>
              <a:gd name="adj1" fmla="val 25821"/>
              <a:gd name="adj2" fmla="val 186798"/>
            </a:avLst>
          </a:prstGeom>
          <a:noFill/>
          <a:ln w="28575" cap="flat" cmpd="sng">
            <a:solidFill>
              <a:srgbClr val="212121"/>
            </a:solidFill>
            <a:prstDash val="solid"/>
            <a:miter lim="800000"/>
            <a:headEnd type="none" w="sm" len="sm"/>
            <a:tailEnd type="triangle" w="med" len="med"/>
          </a:ln>
        </p:spPr>
      </p:cxnSp>
      <p:sp>
        <p:nvSpPr>
          <p:cNvPr id="2" name="Date Placeholder 1">
            <a:extLst>
              <a:ext uri="{FF2B5EF4-FFF2-40B4-BE49-F238E27FC236}">
                <a16:creationId xmlns:a16="http://schemas.microsoft.com/office/drawing/2014/main" id="{B4E736F8-35D5-412B-8AF2-5959C673053F}"/>
              </a:ext>
            </a:extLst>
          </p:cNvPr>
          <p:cNvSpPr>
            <a:spLocks noGrp="1"/>
          </p:cNvSpPr>
          <p:nvPr>
            <p:ph type="dt" sz="half" idx="10"/>
          </p:nvPr>
        </p:nvSpPr>
        <p:spPr/>
        <p:txBody>
          <a:bodyPr/>
          <a:lstStyle/>
          <a:p>
            <a:fld id="{A08E0A01-8BDF-4224-B4C1-C318AC81DA77}" type="datetime1">
              <a:rPr lang="en-US" smtClean="0"/>
              <a:t>2/16/2023</a:t>
            </a:fld>
            <a:endParaRPr lang="en-US"/>
          </a:p>
        </p:txBody>
      </p:sp>
      <p:sp>
        <p:nvSpPr>
          <p:cNvPr id="3" name="Footer Placeholder 2">
            <a:extLst>
              <a:ext uri="{FF2B5EF4-FFF2-40B4-BE49-F238E27FC236}">
                <a16:creationId xmlns:a16="http://schemas.microsoft.com/office/drawing/2014/main" id="{4FC7BD52-8A5A-41D4-B087-DA6583990A09}"/>
              </a:ext>
            </a:extLst>
          </p:cNvPr>
          <p:cNvSpPr>
            <a:spLocks noGrp="1"/>
          </p:cNvSpPr>
          <p:nvPr>
            <p:ph type="ftr" sz="quarter" idx="11"/>
          </p:nvPr>
        </p:nvSpPr>
        <p:spPr/>
        <p:txBody>
          <a:bodyPr/>
          <a:lstStyle/>
          <a:p>
            <a:r>
              <a:rPr lang="it-IT"/>
              <a:t>Dr Mukti Padhya : AI @M.Tech_CS 2023</a:t>
            </a:r>
            <a:endParaRPr lang="en-US"/>
          </a:p>
        </p:txBody>
      </p:sp>
      <p:sp>
        <p:nvSpPr>
          <p:cNvPr id="4" name="Slide Number Placeholder 3">
            <a:extLst>
              <a:ext uri="{FF2B5EF4-FFF2-40B4-BE49-F238E27FC236}">
                <a16:creationId xmlns:a16="http://schemas.microsoft.com/office/drawing/2014/main" id="{800EDDF5-515B-4BC6-8627-2AF69B7CEB1F}"/>
              </a:ext>
            </a:extLst>
          </p:cNvPr>
          <p:cNvSpPr>
            <a:spLocks noGrp="1"/>
          </p:cNvSpPr>
          <p:nvPr>
            <p:ph type="sldNum" sz="quarter" idx="12"/>
          </p:nvPr>
        </p:nvSpPr>
        <p:spPr/>
        <p:txBody>
          <a:bodyPr/>
          <a:lstStyle/>
          <a:p>
            <a:fld id="{9B618960-8005-486C-9A75-10CB2AAC16F9}" type="slidenum">
              <a:rPr lang="en-US" smtClean="0"/>
              <a:t>8</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Complex Conditional Statements</a:t>
            </a:r>
          </a:p>
        </p:txBody>
      </p:sp>
      <p:sp>
        <p:nvSpPr>
          <p:cNvPr id="5" name="Date Placeholder 4"/>
          <p:cNvSpPr>
            <a:spLocks noGrp="1"/>
          </p:cNvSpPr>
          <p:nvPr>
            <p:ph type="dt" sz="half" idx="10"/>
          </p:nvPr>
        </p:nvSpPr>
        <p:spPr/>
        <p:txBody>
          <a:bodyPr/>
          <a:lstStyle/>
          <a:p>
            <a:fld id="{97ED8056-7068-41F3-8C21-475C51EFFE4F}"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80</a:t>
            </a:fld>
            <a:endParaRPr lang="en-US"/>
          </a:p>
        </p:txBody>
      </p:sp>
      <p:pic>
        <p:nvPicPr>
          <p:cNvPr id="8" name="Content Placeholder 7"/>
          <p:cNvPicPr>
            <a:picLocks noGrp="1" noChangeAspect="1"/>
          </p:cNvPicPr>
          <p:nvPr>
            <p:ph sz="half" idx="1"/>
          </p:nvPr>
        </p:nvPicPr>
        <p:blipFill>
          <a:blip r:embed="rId2"/>
          <a:stretch>
            <a:fillRect/>
          </a:stretch>
        </p:blipFill>
        <p:spPr>
          <a:xfrm>
            <a:off x="1376680" y="1691005"/>
            <a:ext cx="6655435" cy="413512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Complex Conditional Statements</a:t>
            </a:r>
          </a:p>
        </p:txBody>
      </p:sp>
      <p:sp>
        <p:nvSpPr>
          <p:cNvPr id="5" name="Date Placeholder 4"/>
          <p:cNvSpPr>
            <a:spLocks noGrp="1"/>
          </p:cNvSpPr>
          <p:nvPr>
            <p:ph type="dt" sz="half" idx="10"/>
          </p:nvPr>
        </p:nvSpPr>
        <p:spPr/>
        <p:txBody>
          <a:bodyPr/>
          <a:lstStyle/>
          <a:p>
            <a:fld id="{1FDAFEAB-8B7F-4B5A-8C2B-CD3C2780DD35}"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81</a:t>
            </a:fld>
            <a:endParaRPr lang="en-US"/>
          </a:p>
        </p:txBody>
      </p:sp>
      <p:pic>
        <p:nvPicPr>
          <p:cNvPr id="4" name="Content Placeholder 3"/>
          <p:cNvPicPr>
            <a:picLocks noGrp="1" noChangeAspect="1"/>
          </p:cNvPicPr>
          <p:nvPr>
            <p:ph sz="half" idx="1"/>
          </p:nvPr>
        </p:nvPicPr>
        <p:blipFill>
          <a:blip r:embed="rId2"/>
          <a:stretch>
            <a:fillRect/>
          </a:stretch>
        </p:blipFill>
        <p:spPr>
          <a:xfrm>
            <a:off x="838200" y="2670175"/>
            <a:ext cx="5181600" cy="2661920"/>
          </a:xfrm>
          <a:prstGeom prst="rect">
            <a:avLst/>
          </a:prstGeom>
        </p:spPr>
      </p:pic>
      <p:pic>
        <p:nvPicPr>
          <p:cNvPr id="9" name="Content Placeholder 8"/>
          <p:cNvPicPr>
            <a:picLocks noGrp="1" noChangeAspect="1"/>
          </p:cNvPicPr>
          <p:nvPr>
            <p:ph sz="half" idx="2"/>
          </p:nvPr>
        </p:nvPicPr>
        <p:blipFill>
          <a:blip r:embed="rId3"/>
          <a:stretch>
            <a:fillRect/>
          </a:stretch>
        </p:blipFill>
        <p:spPr>
          <a:xfrm>
            <a:off x="6172200" y="2596515"/>
            <a:ext cx="5181600" cy="28092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While Loop</a:t>
            </a:r>
          </a:p>
        </p:txBody>
      </p:sp>
      <p:sp>
        <p:nvSpPr>
          <p:cNvPr id="5" name="Date Placeholder 4"/>
          <p:cNvSpPr>
            <a:spLocks noGrp="1"/>
          </p:cNvSpPr>
          <p:nvPr>
            <p:ph type="dt" sz="half" idx="10"/>
          </p:nvPr>
        </p:nvSpPr>
        <p:spPr/>
        <p:txBody>
          <a:bodyPr/>
          <a:lstStyle/>
          <a:p>
            <a:fld id="{489FF2D6-C2BB-4578-83AD-437781EDDCA6}"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82</a:t>
            </a:fld>
            <a:endParaRPr lang="en-US"/>
          </a:p>
        </p:txBody>
      </p:sp>
      <p:pic>
        <p:nvPicPr>
          <p:cNvPr id="8" name="Content Placeholder 7"/>
          <p:cNvPicPr>
            <a:picLocks noGrp="1" noChangeAspect="1"/>
          </p:cNvPicPr>
          <p:nvPr>
            <p:ph sz="half" idx="1"/>
          </p:nvPr>
        </p:nvPicPr>
        <p:blipFill>
          <a:blip r:embed="rId2"/>
          <a:stretch>
            <a:fillRect/>
          </a:stretch>
        </p:blipFill>
        <p:spPr>
          <a:xfrm>
            <a:off x="838200" y="2207260"/>
            <a:ext cx="3547110" cy="3275330"/>
          </a:xfrm>
          <a:prstGeom prst="rect">
            <a:avLst/>
          </a:prstGeom>
        </p:spPr>
      </p:pic>
      <p:pic>
        <p:nvPicPr>
          <p:cNvPr id="9" name="Content Placeholder 8"/>
          <p:cNvPicPr>
            <a:picLocks noGrp="1" noChangeAspect="1"/>
          </p:cNvPicPr>
          <p:nvPr>
            <p:ph sz="half" idx="2"/>
          </p:nvPr>
        </p:nvPicPr>
        <p:blipFill>
          <a:blip r:embed="rId3"/>
          <a:stretch>
            <a:fillRect/>
          </a:stretch>
        </p:blipFill>
        <p:spPr>
          <a:xfrm>
            <a:off x="4955540" y="2009140"/>
            <a:ext cx="6887845" cy="283972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While Loop</a:t>
            </a:r>
          </a:p>
        </p:txBody>
      </p:sp>
      <p:sp>
        <p:nvSpPr>
          <p:cNvPr id="5" name="Date Placeholder 4"/>
          <p:cNvSpPr>
            <a:spLocks noGrp="1"/>
          </p:cNvSpPr>
          <p:nvPr>
            <p:ph type="dt" sz="half" idx="10"/>
          </p:nvPr>
        </p:nvSpPr>
        <p:spPr/>
        <p:txBody>
          <a:bodyPr/>
          <a:lstStyle/>
          <a:p>
            <a:fld id="{34FF2446-15DD-43D3-A181-57810A00838E}"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83</a:t>
            </a:fld>
            <a:endParaRPr lang="en-US"/>
          </a:p>
        </p:txBody>
      </p:sp>
      <p:pic>
        <p:nvPicPr>
          <p:cNvPr id="10" name="Picture 9"/>
          <p:cNvPicPr>
            <a:picLocks noChangeAspect="1"/>
          </p:cNvPicPr>
          <p:nvPr/>
        </p:nvPicPr>
        <p:blipFill>
          <a:blip r:embed="rId2"/>
          <a:stretch>
            <a:fillRect/>
          </a:stretch>
        </p:blipFill>
        <p:spPr>
          <a:xfrm>
            <a:off x="1852295" y="1691005"/>
            <a:ext cx="8486775" cy="402907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While Loop</a:t>
            </a:r>
          </a:p>
        </p:txBody>
      </p:sp>
      <p:sp>
        <p:nvSpPr>
          <p:cNvPr id="3" name="Content Placeholder 2"/>
          <p:cNvSpPr>
            <a:spLocks noGrp="1"/>
          </p:cNvSpPr>
          <p:nvPr>
            <p:ph sz="half" idx="1"/>
          </p:nvPr>
        </p:nvSpPr>
        <p:spPr>
          <a:xfrm>
            <a:off x="838200" y="1825625"/>
            <a:ext cx="8585200" cy="4351655"/>
          </a:xfrm>
        </p:spPr>
        <p:txBody>
          <a:bodyPr>
            <a:normAutofit/>
          </a:bodyPr>
          <a:lstStyle/>
          <a:p>
            <a:r>
              <a:rPr lang="en-US"/>
              <a:t>Example : sum of first 10 numbers</a:t>
            </a:r>
          </a:p>
          <a:p>
            <a:pPr marL="0" indent="0">
              <a:buNone/>
            </a:pPr>
            <a:endParaRPr lang="en-US" b="1">
              <a:solidFill>
                <a:schemeClr val="accent1">
                  <a:lumMod val="50000"/>
                </a:schemeClr>
              </a:solidFill>
            </a:endParaRPr>
          </a:p>
        </p:txBody>
      </p:sp>
      <p:sp>
        <p:nvSpPr>
          <p:cNvPr id="5" name="Date Placeholder 4"/>
          <p:cNvSpPr>
            <a:spLocks noGrp="1"/>
          </p:cNvSpPr>
          <p:nvPr>
            <p:ph type="dt" sz="half" idx="10"/>
          </p:nvPr>
        </p:nvSpPr>
        <p:spPr/>
        <p:txBody>
          <a:bodyPr/>
          <a:lstStyle/>
          <a:p>
            <a:fld id="{E8BFCF57-5694-40A1-96EE-2ED7E0E3D449}"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84</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While Loop</a:t>
            </a:r>
          </a:p>
        </p:txBody>
      </p:sp>
      <p:sp>
        <p:nvSpPr>
          <p:cNvPr id="3" name="Content Placeholder 2"/>
          <p:cNvSpPr>
            <a:spLocks noGrp="1"/>
          </p:cNvSpPr>
          <p:nvPr>
            <p:ph sz="half" idx="1"/>
          </p:nvPr>
        </p:nvSpPr>
        <p:spPr>
          <a:xfrm>
            <a:off x="838200" y="1825625"/>
            <a:ext cx="8585200" cy="4351655"/>
          </a:xfrm>
        </p:spPr>
        <p:txBody>
          <a:bodyPr>
            <a:normAutofit/>
          </a:bodyPr>
          <a:lstStyle/>
          <a:p>
            <a:r>
              <a:rPr lang="en-US"/>
              <a:t>Example : sum of first 10 numbers</a:t>
            </a:r>
          </a:p>
          <a:p>
            <a:pPr marL="0" indent="0">
              <a:buNone/>
            </a:pPr>
            <a:r>
              <a:rPr lang="en-US" b="1">
                <a:solidFill>
                  <a:schemeClr val="accent1">
                    <a:lumMod val="50000"/>
                  </a:schemeClr>
                </a:solidFill>
              </a:rPr>
              <a:t>num=1</a:t>
            </a:r>
          </a:p>
          <a:p>
            <a:pPr marL="0" indent="0">
              <a:buNone/>
            </a:pPr>
            <a:r>
              <a:rPr lang="en-US" b="1">
                <a:solidFill>
                  <a:schemeClr val="accent1">
                    <a:lumMod val="50000"/>
                  </a:schemeClr>
                </a:solidFill>
              </a:rPr>
              <a:t>sum=0</a:t>
            </a:r>
          </a:p>
          <a:p>
            <a:pPr marL="0" indent="0">
              <a:buNone/>
            </a:pPr>
            <a:r>
              <a:rPr lang="en-US" b="1">
                <a:solidFill>
                  <a:schemeClr val="accent1">
                    <a:lumMod val="50000"/>
                  </a:schemeClr>
                </a:solidFill>
              </a:rPr>
              <a:t>while (num &lt;= 10):</a:t>
            </a:r>
          </a:p>
          <a:p>
            <a:pPr marL="0" indent="0">
              <a:buNone/>
            </a:pPr>
            <a:r>
              <a:rPr lang="en-US" b="1">
                <a:solidFill>
                  <a:schemeClr val="accent1">
                    <a:lumMod val="50000"/>
                  </a:schemeClr>
                </a:solidFill>
              </a:rPr>
              <a:t> 	sum = sum + num</a:t>
            </a:r>
          </a:p>
          <a:p>
            <a:pPr marL="0" indent="0">
              <a:buNone/>
            </a:pPr>
            <a:r>
              <a:rPr lang="en-US" b="1">
                <a:solidFill>
                  <a:schemeClr val="accent1">
                    <a:lumMod val="50000"/>
                  </a:schemeClr>
                </a:solidFill>
              </a:rPr>
              <a:t> 	num = num + 1</a:t>
            </a:r>
          </a:p>
          <a:p>
            <a:pPr marL="0" indent="0">
              <a:buNone/>
            </a:pPr>
            <a:r>
              <a:rPr lang="en-US" b="1">
                <a:solidFill>
                  <a:schemeClr val="accent1">
                    <a:lumMod val="50000"/>
                  </a:schemeClr>
                </a:solidFill>
              </a:rPr>
              <a:t>else :</a:t>
            </a:r>
          </a:p>
          <a:p>
            <a:pPr marL="0" indent="0">
              <a:buNone/>
            </a:pPr>
            <a:r>
              <a:rPr lang="en-US" b="1">
                <a:solidFill>
                  <a:schemeClr val="accent1">
                    <a:lumMod val="50000"/>
                  </a:schemeClr>
                </a:solidFill>
              </a:rPr>
              <a:t>	print(sum)</a:t>
            </a:r>
          </a:p>
        </p:txBody>
      </p:sp>
      <p:sp>
        <p:nvSpPr>
          <p:cNvPr id="5" name="Date Placeholder 4"/>
          <p:cNvSpPr>
            <a:spLocks noGrp="1"/>
          </p:cNvSpPr>
          <p:nvPr>
            <p:ph type="dt" sz="half" idx="10"/>
          </p:nvPr>
        </p:nvSpPr>
        <p:spPr/>
        <p:txBody>
          <a:bodyPr/>
          <a:lstStyle/>
          <a:p>
            <a:fld id="{88CE4FB9-48F0-4A6E-974E-1371EE04E637}"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85</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 Loop</a:t>
            </a:r>
          </a:p>
        </p:txBody>
      </p:sp>
      <p:sp>
        <p:nvSpPr>
          <p:cNvPr id="4" name="Content Placeholder 3"/>
          <p:cNvSpPr>
            <a:spLocks noGrp="1"/>
          </p:cNvSpPr>
          <p:nvPr>
            <p:ph sz="half" idx="2"/>
          </p:nvPr>
        </p:nvSpPr>
        <p:spPr>
          <a:xfrm>
            <a:off x="6172200" y="1847850"/>
            <a:ext cx="5181600" cy="4351338"/>
          </a:xfrm>
        </p:spPr>
        <p:txBody>
          <a:bodyPr/>
          <a:lstStyle/>
          <a:p>
            <a:r>
              <a:rPr lang="en-US"/>
              <a:t>Sum of elements in a list</a:t>
            </a:r>
          </a:p>
          <a:p>
            <a:pPr marL="0" indent="0">
              <a:buNone/>
            </a:pPr>
            <a:r>
              <a:rPr lang="en-US" b="1">
                <a:solidFill>
                  <a:schemeClr val="accent1">
                    <a:lumMod val="50000"/>
                  </a:schemeClr>
                </a:solidFill>
              </a:rPr>
              <a:t>???</a:t>
            </a:r>
          </a:p>
        </p:txBody>
      </p:sp>
      <p:sp>
        <p:nvSpPr>
          <p:cNvPr id="5" name="Date Placeholder 4"/>
          <p:cNvSpPr>
            <a:spLocks noGrp="1"/>
          </p:cNvSpPr>
          <p:nvPr>
            <p:ph type="dt" sz="half" idx="10"/>
          </p:nvPr>
        </p:nvSpPr>
        <p:spPr/>
        <p:txBody>
          <a:bodyPr/>
          <a:lstStyle/>
          <a:p>
            <a:fld id="{963B55F7-D8E1-4711-8837-56B5AA6A3C6A}"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86</a:t>
            </a:fld>
            <a:endParaRPr lang="en-US"/>
          </a:p>
        </p:txBody>
      </p:sp>
      <p:pic>
        <p:nvPicPr>
          <p:cNvPr id="10" name="Content Placeholder 9"/>
          <p:cNvPicPr>
            <a:picLocks noGrp="1" noChangeAspect="1"/>
          </p:cNvPicPr>
          <p:nvPr>
            <p:ph sz="half" idx="1"/>
          </p:nvPr>
        </p:nvPicPr>
        <p:blipFill>
          <a:blip r:embed="rId2"/>
          <a:stretch>
            <a:fillRect/>
          </a:stretch>
        </p:blipFill>
        <p:spPr>
          <a:xfrm>
            <a:off x="775970" y="1999615"/>
            <a:ext cx="3700145" cy="279209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 Loop</a:t>
            </a:r>
          </a:p>
        </p:txBody>
      </p:sp>
      <p:sp>
        <p:nvSpPr>
          <p:cNvPr id="4" name="Content Placeholder 3"/>
          <p:cNvSpPr>
            <a:spLocks noGrp="1"/>
          </p:cNvSpPr>
          <p:nvPr>
            <p:ph sz="half" idx="2"/>
          </p:nvPr>
        </p:nvSpPr>
        <p:spPr/>
        <p:txBody>
          <a:bodyPr/>
          <a:lstStyle/>
          <a:p>
            <a:r>
              <a:rPr lang="en-US"/>
              <a:t>Sum of elements in a list</a:t>
            </a:r>
          </a:p>
          <a:p>
            <a:pPr marL="0" indent="0">
              <a:buNone/>
            </a:pPr>
            <a:r>
              <a:rPr lang="en-US" b="1">
                <a:solidFill>
                  <a:schemeClr val="accent1">
                    <a:lumMod val="50000"/>
                  </a:schemeClr>
                </a:solidFill>
              </a:rPr>
              <a:t>a = [1,5,2,3,7]</a:t>
            </a:r>
          </a:p>
          <a:p>
            <a:pPr marL="0" indent="0">
              <a:buNone/>
            </a:pPr>
            <a:r>
              <a:rPr lang="en-US" b="1">
                <a:solidFill>
                  <a:schemeClr val="accent1">
                    <a:lumMod val="50000"/>
                  </a:schemeClr>
                </a:solidFill>
              </a:rPr>
              <a:t>s = 0</a:t>
            </a:r>
          </a:p>
          <a:p>
            <a:pPr marL="0" indent="0">
              <a:buNone/>
            </a:pPr>
            <a:r>
              <a:rPr lang="en-US" b="1">
                <a:solidFill>
                  <a:schemeClr val="accent1">
                    <a:lumMod val="50000"/>
                  </a:schemeClr>
                </a:solidFill>
              </a:rPr>
              <a:t>for i in a:</a:t>
            </a:r>
          </a:p>
          <a:p>
            <a:pPr marL="0" indent="0">
              <a:buNone/>
            </a:pPr>
            <a:r>
              <a:rPr lang="en-US" b="1">
                <a:solidFill>
                  <a:schemeClr val="accent1">
                    <a:lumMod val="50000"/>
                  </a:schemeClr>
                </a:solidFill>
              </a:rPr>
              <a:t>	s += i</a:t>
            </a:r>
          </a:p>
          <a:p>
            <a:pPr marL="457200" lvl="1" indent="0">
              <a:buNone/>
            </a:pPr>
            <a:r>
              <a:rPr lang="en-US" b="1">
                <a:solidFill>
                  <a:schemeClr val="accent1">
                    <a:lumMod val="50000"/>
                  </a:schemeClr>
                </a:solidFill>
              </a:rPr>
              <a:t>       print s</a:t>
            </a:r>
          </a:p>
        </p:txBody>
      </p:sp>
      <p:sp>
        <p:nvSpPr>
          <p:cNvPr id="5" name="Date Placeholder 4"/>
          <p:cNvSpPr>
            <a:spLocks noGrp="1"/>
          </p:cNvSpPr>
          <p:nvPr>
            <p:ph type="dt" sz="half" idx="10"/>
          </p:nvPr>
        </p:nvSpPr>
        <p:spPr/>
        <p:txBody>
          <a:bodyPr/>
          <a:lstStyle/>
          <a:p>
            <a:fld id="{8D198AC8-312D-4E95-8F48-A0EAF63B7ED7}"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87</a:t>
            </a:fld>
            <a:endParaRPr lang="en-US"/>
          </a:p>
        </p:txBody>
      </p:sp>
      <p:pic>
        <p:nvPicPr>
          <p:cNvPr id="10" name="Content Placeholder 9"/>
          <p:cNvPicPr>
            <a:picLocks noGrp="1" noChangeAspect="1"/>
          </p:cNvPicPr>
          <p:nvPr>
            <p:ph sz="half" idx="1"/>
          </p:nvPr>
        </p:nvPicPr>
        <p:blipFill>
          <a:blip r:embed="rId2"/>
          <a:stretch>
            <a:fillRect/>
          </a:stretch>
        </p:blipFill>
        <p:spPr>
          <a:xfrm>
            <a:off x="775970" y="1999615"/>
            <a:ext cx="3700145" cy="279209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for Loop </a:t>
            </a:r>
          </a:p>
        </p:txBody>
      </p:sp>
      <p:sp>
        <p:nvSpPr>
          <p:cNvPr id="4" name="Content Placeholder 3"/>
          <p:cNvSpPr>
            <a:spLocks noGrp="1"/>
          </p:cNvSpPr>
          <p:nvPr>
            <p:ph sz="half" idx="2"/>
          </p:nvPr>
        </p:nvSpPr>
        <p:spPr>
          <a:xfrm>
            <a:off x="6172200" y="1138555"/>
            <a:ext cx="5181600" cy="5038725"/>
          </a:xfrm>
        </p:spPr>
        <p:txBody>
          <a:bodyPr>
            <a:normAutofit fontScale="90000" lnSpcReduction="10000"/>
          </a:bodyPr>
          <a:lstStyle/>
          <a:p>
            <a:r>
              <a:rPr lang="en-US">
                <a:sym typeface="+mn-ea"/>
              </a:rPr>
              <a:t>for Loop and 2D List</a:t>
            </a:r>
          </a:p>
          <a:p>
            <a:endParaRPr lang="en-US"/>
          </a:p>
          <a:p>
            <a:pPr marL="0" indent="0">
              <a:buNone/>
            </a:pPr>
            <a:r>
              <a:rPr lang="en-US" b="1">
                <a:solidFill>
                  <a:schemeClr val="accent1">
                    <a:lumMod val="50000"/>
                  </a:schemeClr>
                </a:solidFill>
              </a:rPr>
              <a:t>a = [ [1,2] , [3,6], [6,9] ]</a:t>
            </a:r>
          </a:p>
          <a:p>
            <a:pPr marL="0" indent="0">
              <a:buNone/>
            </a:pPr>
            <a:r>
              <a:rPr lang="en-US" b="1">
                <a:solidFill>
                  <a:schemeClr val="accent1">
                    <a:lumMod val="50000"/>
                  </a:schemeClr>
                </a:solidFill>
              </a:rPr>
              <a:t>for i in a:</a:t>
            </a:r>
          </a:p>
          <a:p>
            <a:pPr marL="0" indent="0">
              <a:buNone/>
            </a:pPr>
            <a:r>
              <a:rPr lang="en-US" b="1">
                <a:solidFill>
                  <a:schemeClr val="accent1">
                    <a:lumMod val="50000"/>
                  </a:schemeClr>
                </a:solidFill>
              </a:rPr>
              <a:t>	print i</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a = [ [1,2] , [3,6], [6,9] ]</a:t>
            </a:r>
          </a:p>
          <a:p>
            <a:pPr marL="0" indent="0">
              <a:buNone/>
            </a:pPr>
            <a:r>
              <a:rPr lang="en-US" b="1">
                <a:solidFill>
                  <a:schemeClr val="accent1">
                    <a:lumMod val="50000"/>
                  </a:schemeClr>
                </a:solidFill>
              </a:rPr>
              <a:t>for i,j in a:</a:t>
            </a:r>
          </a:p>
          <a:p>
            <a:pPr marL="0" indent="0">
              <a:buNone/>
            </a:pPr>
            <a:r>
              <a:rPr lang="en-US" b="1">
                <a:solidFill>
                  <a:schemeClr val="accent1">
                    <a:lumMod val="50000"/>
                  </a:schemeClr>
                </a:solidFill>
              </a:rPr>
              <a:t>	print i,j</a:t>
            </a:r>
          </a:p>
          <a:p>
            <a:pPr marL="0" indent="0">
              <a:buNone/>
            </a:pPr>
            <a:endParaRPr lang="en-US" b="1">
              <a:solidFill>
                <a:schemeClr val="accent1">
                  <a:lumMod val="50000"/>
                </a:schemeClr>
              </a:solidFill>
            </a:endParaRPr>
          </a:p>
          <a:p>
            <a:pPr marL="0" indent="0">
              <a:buNone/>
            </a:pPr>
            <a:r>
              <a:rPr lang="en-US" b="1">
                <a:solidFill>
                  <a:srgbClr val="FF0000"/>
                </a:solidFill>
              </a:rPr>
              <a:t>What is difference??</a:t>
            </a:r>
          </a:p>
        </p:txBody>
      </p:sp>
      <p:sp>
        <p:nvSpPr>
          <p:cNvPr id="5" name="Date Placeholder 4"/>
          <p:cNvSpPr>
            <a:spLocks noGrp="1"/>
          </p:cNvSpPr>
          <p:nvPr>
            <p:ph type="dt" sz="half" idx="10"/>
          </p:nvPr>
        </p:nvSpPr>
        <p:spPr/>
        <p:txBody>
          <a:bodyPr/>
          <a:lstStyle/>
          <a:p>
            <a:fld id="{C96F3A2D-4113-4AAA-A172-E3D4BEBF391B}"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88</a:t>
            </a:fld>
            <a:endParaRPr lang="en-US"/>
          </a:p>
        </p:txBody>
      </p:sp>
      <p:sp>
        <p:nvSpPr>
          <p:cNvPr id="3" name="Content Placeholder 2"/>
          <p:cNvSpPr>
            <a:spLocks noGrp="1"/>
          </p:cNvSpPr>
          <p:nvPr>
            <p:ph sz="half" idx="1"/>
          </p:nvPr>
        </p:nvSpPr>
        <p:spPr/>
        <p:txBody>
          <a:bodyPr/>
          <a:lstStyle/>
          <a:p>
            <a:r>
              <a:rPr lang="en-US">
                <a:sym typeface="+mn-ea"/>
              </a:rPr>
              <a:t>for Loop and Strings</a:t>
            </a:r>
          </a:p>
          <a:p>
            <a:pPr marL="0" indent="0">
              <a:buNone/>
            </a:pPr>
            <a:r>
              <a:rPr lang="en-US" b="1">
                <a:solidFill>
                  <a:schemeClr val="accent1">
                    <a:lumMod val="50000"/>
                  </a:schemeClr>
                </a:solidFill>
              </a:rPr>
              <a:t>s = “Hello”</a:t>
            </a:r>
          </a:p>
          <a:p>
            <a:pPr marL="0" indent="0">
              <a:buNone/>
            </a:pPr>
            <a:r>
              <a:rPr lang="en-US" b="1">
                <a:solidFill>
                  <a:schemeClr val="accent1">
                    <a:lumMod val="50000"/>
                  </a:schemeClr>
                </a:solidFill>
              </a:rPr>
              <a:t>for i in s:</a:t>
            </a:r>
          </a:p>
          <a:p>
            <a:pPr marL="0" indent="0">
              <a:buNone/>
            </a:pPr>
            <a:r>
              <a:rPr lang="en-US" b="1">
                <a:solidFill>
                  <a:schemeClr val="accent1">
                    <a:lumMod val="50000"/>
                  </a:schemeClr>
                </a:solidFill>
              </a:rPr>
              <a:t>	print i</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Output ???</a:t>
            </a:r>
          </a:p>
          <a:p>
            <a:pPr marL="0" indent="0">
              <a:buNone/>
            </a:pPr>
            <a:endParaRPr lang="en-US" b="1">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for Loop </a:t>
            </a:r>
          </a:p>
        </p:txBody>
      </p:sp>
      <p:sp>
        <p:nvSpPr>
          <p:cNvPr id="4" name="Content Placeholder 3"/>
          <p:cNvSpPr>
            <a:spLocks noGrp="1"/>
          </p:cNvSpPr>
          <p:nvPr>
            <p:ph sz="half" idx="2"/>
          </p:nvPr>
        </p:nvSpPr>
        <p:spPr>
          <a:xfrm>
            <a:off x="6233795" y="414655"/>
            <a:ext cx="5768975" cy="5762625"/>
          </a:xfrm>
        </p:spPr>
        <p:txBody>
          <a:bodyPr>
            <a:normAutofit fontScale="87500" lnSpcReduction="10000"/>
          </a:bodyPr>
          <a:lstStyle/>
          <a:p>
            <a:r>
              <a:rPr lang="en-US">
                <a:sym typeface="+mn-ea"/>
              </a:rPr>
              <a:t>for Loop and 2D List</a:t>
            </a:r>
          </a:p>
          <a:p>
            <a:endParaRPr lang="en-US"/>
          </a:p>
          <a:p>
            <a:pPr marL="0" indent="0">
              <a:buNone/>
            </a:pPr>
            <a:r>
              <a:rPr lang="en-US" b="1">
                <a:solidFill>
                  <a:schemeClr val="accent1">
                    <a:lumMod val="50000"/>
                  </a:schemeClr>
                </a:solidFill>
              </a:rPr>
              <a:t>a = [ [1,2] , [3,6], [6,9] ]</a:t>
            </a:r>
          </a:p>
          <a:p>
            <a:pPr marL="0" indent="0">
              <a:buNone/>
            </a:pPr>
            <a:r>
              <a:rPr lang="en-US" b="1">
                <a:solidFill>
                  <a:schemeClr val="accent1">
                    <a:lumMod val="50000"/>
                  </a:schemeClr>
                </a:solidFill>
              </a:rPr>
              <a:t>for i in a:</a:t>
            </a:r>
          </a:p>
          <a:p>
            <a:pPr marL="0" indent="0">
              <a:buNone/>
            </a:pPr>
            <a:r>
              <a:rPr lang="en-US" b="1">
                <a:solidFill>
                  <a:schemeClr val="accent1">
                    <a:lumMod val="50000"/>
                  </a:schemeClr>
                </a:solidFill>
              </a:rPr>
              <a:t>	print i</a:t>
            </a:r>
          </a:p>
          <a:p>
            <a:pPr marL="0" indent="0">
              <a:buNone/>
            </a:pPr>
            <a:endParaRPr lang="en-US" b="1">
              <a:solidFill>
                <a:schemeClr val="accent1">
                  <a:lumMod val="50000"/>
                </a:schemeClr>
              </a:solidFill>
            </a:endParaRPr>
          </a:p>
          <a:p>
            <a:pPr marL="0" indent="0">
              <a:buNone/>
            </a:pPr>
            <a:r>
              <a:rPr lang="en-US" b="1">
                <a:solidFill>
                  <a:srgbClr val="FF0000"/>
                </a:solidFill>
              </a:rPr>
              <a:t>Output: [1, 2] [3, 6] [6, 9]</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a = [ [1,2] , [3,6], [6,9] ]</a:t>
            </a:r>
          </a:p>
          <a:p>
            <a:pPr marL="0" indent="0">
              <a:buNone/>
            </a:pPr>
            <a:r>
              <a:rPr lang="en-US" b="1">
                <a:solidFill>
                  <a:schemeClr val="accent1">
                    <a:lumMod val="50000"/>
                  </a:schemeClr>
                </a:solidFill>
              </a:rPr>
              <a:t>for i,j in a:</a:t>
            </a:r>
          </a:p>
          <a:p>
            <a:pPr marL="0" indent="0">
              <a:buNone/>
            </a:pPr>
            <a:r>
              <a:rPr lang="en-US" b="1">
                <a:solidFill>
                  <a:schemeClr val="accent1">
                    <a:lumMod val="50000"/>
                  </a:schemeClr>
                </a:solidFill>
              </a:rPr>
              <a:t>	print i,j</a:t>
            </a:r>
          </a:p>
          <a:p>
            <a:pPr marL="0" indent="0">
              <a:buNone/>
            </a:pPr>
            <a:br>
              <a:rPr lang="en-US" b="1">
                <a:solidFill>
                  <a:schemeClr val="accent1">
                    <a:lumMod val="50000"/>
                  </a:schemeClr>
                </a:solidFill>
              </a:rPr>
            </a:br>
            <a:r>
              <a:rPr lang="en-US" b="1">
                <a:solidFill>
                  <a:srgbClr val="FF0000"/>
                </a:solidFill>
              </a:rPr>
              <a:t>Output:  1 2 3 6 6 9</a:t>
            </a:r>
            <a:endParaRPr lang="en-US" b="1">
              <a:solidFill>
                <a:schemeClr val="accent1">
                  <a:lumMod val="50000"/>
                </a:schemeClr>
              </a:solidFill>
            </a:endParaRPr>
          </a:p>
          <a:p>
            <a:pPr marL="0" indent="0">
              <a:buNone/>
            </a:pPr>
            <a:endParaRPr lang="en-US" b="1">
              <a:solidFill>
                <a:schemeClr val="accent1">
                  <a:lumMod val="50000"/>
                </a:schemeClr>
              </a:solidFill>
            </a:endParaRPr>
          </a:p>
          <a:p>
            <a:pPr marL="0" indent="0">
              <a:buNone/>
            </a:pPr>
            <a:endParaRPr lang="en-US" b="1">
              <a:solidFill>
                <a:srgbClr val="FF0000"/>
              </a:solidFill>
            </a:endParaRPr>
          </a:p>
        </p:txBody>
      </p:sp>
      <p:sp>
        <p:nvSpPr>
          <p:cNvPr id="5" name="Date Placeholder 4"/>
          <p:cNvSpPr>
            <a:spLocks noGrp="1"/>
          </p:cNvSpPr>
          <p:nvPr>
            <p:ph type="dt" sz="half" idx="10"/>
          </p:nvPr>
        </p:nvSpPr>
        <p:spPr/>
        <p:txBody>
          <a:bodyPr/>
          <a:lstStyle/>
          <a:p>
            <a:fld id="{118D0A17-17D3-44EB-9F73-8F72FEA96755}"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89</a:t>
            </a:fld>
            <a:endParaRPr lang="en-US"/>
          </a:p>
        </p:txBody>
      </p:sp>
      <p:sp>
        <p:nvSpPr>
          <p:cNvPr id="3" name="Content Placeholder 2"/>
          <p:cNvSpPr>
            <a:spLocks noGrp="1"/>
          </p:cNvSpPr>
          <p:nvPr>
            <p:ph sz="half" idx="1"/>
          </p:nvPr>
        </p:nvSpPr>
        <p:spPr/>
        <p:txBody>
          <a:bodyPr>
            <a:normAutofit fontScale="87500" lnSpcReduction="10000"/>
          </a:bodyPr>
          <a:lstStyle/>
          <a:p>
            <a:r>
              <a:rPr lang="en-US">
                <a:sym typeface="+mn-ea"/>
              </a:rPr>
              <a:t>for Loop and Strings</a:t>
            </a:r>
          </a:p>
          <a:p>
            <a:endParaRPr lang="en-US"/>
          </a:p>
          <a:p>
            <a:pPr marL="0" indent="0">
              <a:buNone/>
            </a:pPr>
            <a:r>
              <a:rPr lang="en-US" b="1">
                <a:solidFill>
                  <a:schemeClr val="accent1">
                    <a:lumMod val="50000"/>
                  </a:schemeClr>
                </a:solidFill>
              </a:rPr>
              <a:t>s = “Hello”</a:t>
            </a:r>
          </a:p>
          <a:p>
            <a:pPr marL="0" indent="0">
              <a:buNone/>
            </a:pPr>
            <a:r>
              <a:rPr lang="en-US" b="1">
                <a:solidFill>
                  <a:schemeClr val="accent1">
                    <a:lumMod val="50000"/>
                  </a:schemeClr>
                </a:solidFill>
              </a:rPr>
              <a:t>for i in s:</a:t>
            </a:r>
          </a:p>
          <a:p>
            <a:pPr marL="0" indent="0">
              <a:buNone/>
            </a:pPr>
            <a:r>
              <a:rPr lang="en-US" b="1">
                <a:solidFill>
                  <a:schemeClr val="accent1">
                    <a:lumMod val="50000"/>
                  </a:schemeClr>
                </a:solidFill>
              </a:rPr>
              <a:t>print i</a:t>
            </a:r>
          </a:p>
          <a:p>
            <a:pPr marL="0" indent="0">
              <a:buNone/>
            </a:pPr>
            <a:endParaRPr lang="en-US" b="1">
              <a:solidFill>
                <a:schemeClr val="accent1">
                  <a:lumMod val="50000"/>
                </a:schemeClr>
              </a:solidFill>
            </a:endParaRPr>
          </a:p>
          <a:p>
            <a:pPr marL="0" indent="0">
              <a:buNone/>
            </a:pPr>
            <a:r>
              <a:rPr lang="en-US" b="1">
                <a:solidFill>
                  <a:schemeClr val="accent1">
                    <a:lumMod val="50000"/>
                  </a:schemeClr>
                </a:solidFill>
              </a:rPr>
              <a:t>Output : </a:t>
            </a:r>
            <a:r>
              <a:rPr lang="en-US">
                <a:solidFill>
                  <a:srgbClr val="FF0000"/>
                </a:solidFill>
                <a:sym typeface="+mn-ea"/>
              </a:rPr>
              <a:t>Print every character in newline</a:t>
            </a:r>
            <a:endParaRPr lang="en-US" b="1">
              <a:solidFill>
                <a:srgbClr val="FF0000"/>
              </a:solidFill>
            </a:endParaRPr>
          </a:p>
          <a:p>
            <a:pPr marL="0" indent="0">
              <a:buNone/>
            </a:pPr>
            <a:endParaRPr lang="en-US"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lumMod val="50000"/>
                  </a:schemeClr>
                </a:solidFill>
              </a:rPr>
              <a:t>Why AI Winter? </a:t>
            </a:r>
          </a:p>
        </p:txBody>
      </p:sp>
      <p:sp>
        <p:nvSpPr>
          <p:cNvPr id="4" name="Date Placeholder 3"/>
          <p:cNvSpPr>
            <a:spLocks noGrp="1"/>
          </p:cNvSpPr>
          <p:nvPr>
            <p:ph type="dt" sz="half" idx="10"/>
          </p:nvPr>
        </p:nvSpPr>
        <p:spPr/>
        <p:txBody>
          <a:bodyPr/>
          <a:lstStyle/>
          <a:p>
            <a:fld id="{9B58207D-13ED-41A2-A814-6CD3769E95FA}"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9</a:t>
            </a:fld>
            <a:endParaRPr lang="en-US" sz="1400">
              <a:solidFill>
                <a:schemeClr val="accent1">
                  <a:lumMod val="50000"/>
                </a:schemeClr>
              </a:solidFill>
              <a:latin typeface="Arial" panose="020B0604020202020204" pitchFamily="34" charset="0"/>
              <a:cs typeface="Arial" panose="020B0604020202020204" pitchFamily="34" charset="0"/>
            </a:endParaRPr>
          </a:p>
        </p:txBody>
      </p:sp>
      <p:pic>
        <p:nvPicPr>
          <p:cNvPr id="9" name="Content Placeholder 8" descr="AI_1.JPG"/>
          <p:cNvPicPr>
            <a:picLocks noGrp="1" noChangeAspect="1"/>
          </p:cNvPicPr>
          <p:nvPr>
            <p:ph idx="1"/>
          </p:nvPr>
        </p:nvPicPr>
        <p:blipFill>
          <a:blip r:embed="rId2"/>
          <a:stretch>
            <a:fillRect/>
          </a:stretch>
        </p:blipFill>
        <p:spPr>
          <a:xfrm>
            <a:off x="1363844" y="1502750"/>
            <a:ext cx="10113964" cy="3831250"/>
          </a:xfrm>
        </p:spPr>
      </p:pic>
      <p:sp>
        <p:nvSpPr>
          <p:cNvPr id="10" name="Rectangle 9"/>
          <p:cNvSpPr/>
          <p:nvPr/>
        </p:nvSpPr>
        <p:spPr>
          <a:xfrm>
            <a:off x="2509955" y="5491146"/>
            <a:ext cx="7096815" cy="369332"/>
          </a:xfrm>
          <a:prstGeom prst="rect">
            <a:avLst/>
          </a:prstGeom>
        </p:spPr>
        <p:txBody>
          <a:bodyPr wrap="none">
            <a:spAutoFit/>
          </a:bodyPr>
          <a:lstStyle/>
          <a:p>
            <a:r>
              <a:rPr lang="en-US" b="1" dirty="0">
                <a:solidFill>
                  <a:srgbClr val="FF0000"/>
                </a:solidFill>
                <a:latin typeface="Arial" panose="020B0604020202020204" pitchFamily="34" charset="0"/>
                <a:cs typeface="Arial" panose="020B0604020202020204" pitchFamily="34" charset="0"/>
              </a:rPr>
              <a:t>The data we had was not enough to predict the accurate result.</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list comprehension</a:t>
            </a:r>
            <a:br>
              <a:rPr lang="en-US"/>
            </a:br>
            <a:endParaRPr lang="en-US"/>
          </a:p>
        </p:txBody>
      </p:sp>
      <p:sp>
        <p:nvSpPr>
          <p:cNvPr id="3" name="Content Placeholder 2"/>
          <p:cNvSpPr>
            <a:spLocks noGrp="1"/>
          </p:cNvSpPr>
          <p:nvPr>
            <p:ph sz="half" idx="1"/>
          </p:nvPr>
        </p:nvSpPr>
        <p:spPr>
          <a:xfrm>
            <a:off x="838200" y="1825625"/>
            <a:ext cx="10205720" cy="4351655"/>
          </a:xfrm>
        </p:spPr>
        <p:txBody>
          <a:bodyPr>
            <a:normAutofit lnSpcReduction="10000"/>
          </a:bodyPr>
          <a:lstStyle/>
          <a:p>
            <a:r>
              <a:rPr lang="en-US"/>
              <a:t>Square each element of a list,</a:t>
            </a:r>
          </a:p>
          <a:p>
            <a:pPr marL="0" indent="0">
              <a:buNone/>
            </a:pPr>
            <a:r>
              <a:rPr lang="en-US" b="1">
                <a:solidFill>
                  <a:schemeClr val="accent1">
                    <a:lumMod val="50000"/>
                  </a:schemeClr>
                </a:solidFill>
              </a:rPr>
              <a:t>a = [1,2,3,4,5]</a:t>
            </a:r>
          </a:p>
          <a:p>
            <a:pPr marL="0" indent="0">
              <a:buNone/>
            </a:pPr>
            <a:r>
              <a:rPr lang="en-US" b="1">
                <a:solidFill>
                  <a:schemeClr val="accent1">
                    <a:lumMod val="50000"/>
                  </a:schemeClr>
                </a:solidFill>
              </a:rPr>
              <a:t>[i**2 for i in a]</a:t>
            </a:r>
          </a:p>
          <a:p>
            <a:pPr marL="0" indent="0">
              <a:buNone/>
            </a:pPr>
            <a:endParaRPr lang="en-US" b="1">
              <a:solidFill>
                <a:schemeClr val="accent1">
                  <a:lumMod val="50000"/>
                </a:schemeClr>
              </a:solidFill>
            </a:endParaRPr>
          </a:p>
          <a:p>
            <a:r>
              <a:rPr lang="en-US"/>
              <a:t>Check if elements are even or odd,</a:t>
            </a:r>
          </a:p>
          <a:p>
            <a:pPr marL="0" indent="0">
              <a:buNone/>
            </a:pPr>
            <a:r>
              <a:rPr lang="en-US" b="1">
                <a:solidFill>
                  <a:schemeClr val="accent1">
                    <a:lumMod val="50000"/>
                  </a:schemeClr>
                </a:solidFill>
              </a:rPr>
              <a:t>a = [2,3,6,5,1,4,8]</a:t>
            </a:r>
          </a:p>
          <a:p>
            <a:pPr marL="0" indent="0">
              <a:buNone/>
            </a:pPr>
            <a:r>
              <a:rPr lang="en-US" b="1">
                <a:solidFill>
                  <a:schemeClr val="accent1">
                    <a:lumMod val="50000"/>
                  </a:schemeClr>
                </a:solidFill>
              </a:rPr>
              <a:t>[i%2==0 for i in a]</a:t>
            </a:r>
          </a:p>
          <a:p>
            <a:pPr marL="0" indent="0">
              <a:buNone/>
            </a:pPr>
            <a:endParaRPr lang="en-US" b="1">
              <a:solidFill>
                <a:schemeClr val="accent1">
                  <a:lumMod val="50000"/>
                </a:schemeClr>
              </a:solidFill>
            </a:endParaRPr>
          </a:p>
          <a:p>
            <a:r>
              <a:rPr lang="en-US" b="1">
                <a:solidFill>
                  <a:schemeClr val="accent1">
                    <a:lumMod val="50000"/>
                  </a:schemeClr>
                </a:solidFill>
              </a:rPr>
              <a:t>&gt;&gt; print range(10)   </a:t>
            </a:r>
            <a:r>
              <a:rPr lang="en-US" b="1">
                <a:solidFill>
                  <a:srgbClr val="FF0000"/>
                </a:solidFill>
              </a:rPr>
              <a:t>What will be output??</a:t>
            </a:r>
          </a:p>
        </p:txBody>
      </p:sp>
      <p:sp>
        <p:nvSpPr>
          <p:cNvPr id="5" name="Date Placeholder 4"/>
          <p:cNvSpPr>
            <a:spLocks noGrp="1"/>
          </p:cNvSpPr>
          <p:nvPr>
            <p:ph type="dt" sz="half" idx="10"/>
          </p:nvPr>
        </p:nvSpPr>
        <p:spPr/>
        <p:txBody>
          <a:bodyPr/>
          <a:lstStyle/>
          <a:p>
            <a:fld id="{E53BB462-B65C-45B4-B898-C562810BE431}"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90</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Dictionaries</a:t>
            </a:r>
            <a:br>
              <a:rPr lang="en-US"/>
            </a:br>
            <a:endParaRPr lang="en-US"/>
          </a:p>
        </p:txBody>
      </p:sp>
      <p:sp>
        <p:nvSpPr>
          <p:cNvPr id="3" name="Content Placeholder 2"/>
          <p:cNvSpPr>
            <a:spLocks noGrp="1"/>
          </p:cNvSpPr>
          <p:nvPr>
            <p:ph sz="half" idx="1"/>
          </p:nvPr>
        </p:nvSpPr>
        <p:spPr>
          <a:xfrm>
            <a:off x="838200" y="1825625"/>
            <a:ext cx="10173970" cy="4351655"/>
          </a:xfrm>
        </p:spPr>
        <p:txBody>
          <a:bodyPr>
            <a:normAutofit fontScale="92500" lnSpcReduction="20000"/>
          </a:bodyPr>
          <a:lstStyle/>
          <a:p>
            <a:pPr marL="0" indent="0">
              <a:buNone/>
            </a:pPr>
            <a:r>
              <a:rPr lang="en-US"/>
              <a:t>● Objects with key-value pairs</a:t>
            </a:r>
          </a:p>
          <a:p>
            <a:pPr marL="0" indent="0">
              <a:buNone/>
            </a:pPr>
            <a:endParaRPr lang="en-US"/>
          </a:p>
          <a:p>
            <a:pPr marL="0" indent="0">
              <a:buNone/>
            </a:pPr>
            <a:r>
              <a:rPr lang="en-US"/>
              <a:t>● Contains a list of items where each item is a pair, i.e </a:t>
            </a:r>
            <a:r>
              <a:rPr lang="en-US">
                <a:solidFill>
                  <a:srgbClr val="FF0000"/>
                </a:solidFill>
              </a:rPr>
              <a:t>(key,value)</a:t>
            </a:r>
          </a:p>
          <a:p>
            <a:pPr marL="0" indent="0">
              <a:buNone/>
            </a:pPr>
            <a:endParaRPr lang="en-US"/>
          </a:p>
          <a:p>
            <a:pPr marL="0" indent="0">
              <a:buNone/>
            </a:pPr>
            <a:r>
              <a:rPr lang="en-US"/>
              <a:t>● Represented as ‘{}’</a:t>
            </a:r>
          </a:p>
          <a:p>
            <a:pPr marL="0" indent="0">
              <a:buNone/>
            </a:pPr>
            <a:r>
              <a:rPr lang="en-US"/>
              <a:t>	● Eg : D = {‘a’:5, ‘b’:6, ‘c’:7}</a:t>
            </a:r>
          </a:p>
          <a:p>
            <a:pPr marL="0" indent="0">
              <a:buNone/>
            </a:pPr>
            <a:endParaRPr lang="en-US"/>
          </a:p>
          <a:p>
            <a:pPr marL="0" indent="0">
              <a:buNone/>
            </a:pPr>
            <a:r>
              <a:rPr lang="en-US"/>
              <a:t>● Accessing items : D[‘a’] # will print 5</a:t>
            </a:r>
          </a:p>
          <a:p>
            <a:pPr marL="0" indent="0">
              <a:buNone/>
            </a:pPr>
            <a:endParaRPr lang="en-US"/>
          </a:p>
          <a:p>
            <a:pPr marL="0" indent="0">
              <a:buNone/>
            </a:pPr>
            <a:r>
              <a:rPr lang="en-US"/>
              <a:t>● No variables</a:t>
            </a:r>
          </a:p>
        </p:txBody>
      </p:sp>
      <p:sp>
        <p:nvSpPr>
          <p:cNvPr id="5" name="Date Placeholder 4"/>
          <p:cNvSpPr>
            <a:spLocks noGrp="1"/>
          </p:cNvSpPr>
          <p:nvPr>
            <p:ph type="dt" sz="half" idx="10"/>
          </p:nvPr>
        </p:nvSpPr>
        <p:spPr/>
        <p:txBody>
          <a:bodyPr/>
          <a:lstStyle/>
          <a:p>
            <a:fld id="{DAD475CC-73C1-4485-A12D-F80DD76CA511}"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91</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4150"/>
            <a:ext cx="10515600" cy="1325563"/>
          </a:xfrm>
        </p:spPr>
        <p:txBody>
          <a:bodyPr>
            <a:normAutofit/>
          </a:bodyPr>
          <a:lstStyle/>
          <a:p>
            <a:r>
              <a:rPr lang="en-US">
                <a:sym typeface="+mn-ea"/>
              </a:rPr>
              <a:t>Dictionaries</a:t>
            </a:r>
            <a:br>
              <a:rPr lang="en-US"/>
            </a:br>
            <a:endParaRPr lang="en-US"/>
          </a:p>
        </p:txBody>
      </p:sp>
      <p:sp>
        <p:nvSpPr>
          <p:cNvPr id="3" name="Content Placeholder 2"/>
          <p:cNvSpPr>
            <a:spLocks noGrp="1"/>
          </p:cNvSpPr>
          <p:nvPr>
            <p:ph sz="half" idx="1"/>
          </p:nvPr>
        </p:nvSpPr>
        <p:spPr>
          <a:xfrm>
            <a:off x="1009015" y="1252855"/>
            <a:ext cx="10173970" cy="5103495"/>
          </a:xfrm>
        </p:spPr>
        <p:txBody>
          <a:bodyPr>
            <a:normAutofit fontScale="92500" lnSpcReduction="10000"/>
          </a:bodyPr>
          <a:lstStyle/>
          <a:p>
            <a:pPr marL="0" indent="0">
              <a:buNone/>
            </a:pPr>
            <a:r>
              <a:rPr lang="en-US"/>
              <a:t>● D = {‘a’:2, ‘b’:3, ‘c’:5 }</a:t>
            </a:r>
          </a:p>
          <a:p>
            <a:pPr marL="0" indent="0">
              <a:buNone/>
            </a:pPr>
            <a:endParaRPr lang="en-US"/>
          </a:p>
          <a:p>
            <a:pPr marL="0" indent="0">
              <a:buNone/>
            </a:pPr>
            <a:r>
              <a:rPr lang="en-US"/>
              <a:t>● D.keys() # will print [‘a’, ‘b’, ‘c’]</a:t>
            </a:r>
          </a:p>
          <a:p>
            <a:pPr marL="0" indent="0">
              <a:buNone/>
            </a:pPr>
            <a:endParaRPr lang="en-US"/>
          </a:p>
          <a:p>
            <a:pPr marL="0" indent="0">
              <a:buNone/>
            </a:pPr>
            <a:r>
              <a:rPr lang="en-US"/>
              <a:t>● D.values() # will print [2,3,5]</a:t>
            </a:r>
          </a:p>
          <a:p>
            <a:pPr marL="0" indent="0">
              <a:buNone/>
            </a:pPr>
            <a:endParaRPr lang="en-US"/>
          </a:p>
          <a:p>
            <a:pPr marL="0" indent="0">
              <a:buNone/>
            </a:pPr>
            <a:r>
              <a:rPr lang="en-US"/>
              <a:t>● D.items() # will print [(‘a’,2), (‘b’,3),(‘c’,5)]</a:t>
            </a:r>
          </a:p>
          <a:p>
            <a:pPr marL="0" indent="0">
              <a:buNone/>
            </a:pPr>
            <a:endParaRPr lang="en-US"/>
          </a:p>
          <a:p>
            <a:pPr marL="0" indent="0">
              <a:buNone/>
            </a:pPr>
            <a:r>
              <a:rPr lang="en-US"/>
              <a:t>● dict( [ (1,2), (3,5) ]) # will return {1:2, 3:5}</a:t>
            </a:r>
          </a:p>
          <a:p>
            <a:pPr marL="0" indent="0">
              <a:buNone/>
            </a:pPr>
            <a:r>
              <a:rPr lang="en-US"/>
              <a:t>● </a:t>
            </a:r>
            <a:r>
              <a:rPr lang="en-US">
                <a:solidFill>
                  <a:srgbClr val="FF0000"/>
                </a:solidFill>
              </a:rPr>
              <a:t>Why do I need a dictionary ?</a:t>
            </a:r>
          </a:p>
          <a:p>
            <a:pPr marL="0" indent="0">
              <a:buNone/>
            </a:pPr>
            <a:r>
              <a:rPr lang="en-US">
                <a:solidFill>
                  <a:srgbClr val="FF0000"/>
                </a:solidFill>
              </a:rPr>
              <a:t>● Practice problem : Reverse a dictionary</a:t>
            </a:r>
          </a:p>
        </p:txBody>
      </p:sp>
      <p:sp>
        <p:nvSpPr>
          <p:cNvPr id="5" name="Date Placeholder 4"/>
          <p:cNvSpPr>
            <a:spLocks noGrp="1"/>
          </p:cNvSpPr>
          <p:nvPr>
            <p:ph type="dt" sz="half" idx="10"/>
          </p:nvPr>
        </p:nvSpPr>
        <p:spPr/>
        <p:txBody>
          <a:bodyPr/>
          <a:lstStyle/>
          <a:p>
            <a:fld id="{F6EB0AE7-26BD-488A-80D2-4F9B9374FBFF}"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92</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Built-in Dictionary Functions &amp; Methods</a:t>
            </a:r>
          </a:p>
        </p:txBody>
      </p:sp>
      <p:pic>
        <p:nvPicPr>
          <p:cNvPr id="8" name="Content Placeholder 7" descr="Dict"/>
          <p:cNvPicPr>
            <a:picLocks noGrp="1" noChangeAspect="1"/>
          </p:cNvPicPr>
          <p:nvPr>
            <p:ph sz="half" idx="1"/>
          </p:nvPr>
        </p:nvPicPr>
        <p:blipFill>
          <a:blip r:embed="rId2"/>
          <a:stretch>
            <a:fillRect/>
          </a:stretch>
        </p:blipFill>
        <p:spPr>
          <a:xfrm>
            <a:off x="1268095" y="1945005"/>
            <a:ext cx="10144125" cy="4142105"/>
          </a:xfrm>
          <a:prstGeom prst="rect">
            <a:avLst/>
          </a:prstGeom>
        </p:spPr>
      </p:pic>
      <p:sp>
        <p:nvSpPr>
          <p:cNvPr id="5" name="Date Placeholder 4"/>
          <p:cNvSpPr>
            <a:spLocks noGrp="1"/>
          </p:cNvSpPr>
          <p:nvPr>
            <p:ph type="dt" sz="half" idx="10"/>
          </p:nvPr>
        </p:nvSpPr>
        <p:spPr/>
        <p:txBody>
          <a:bodyPr/>
          <a:lstStyle/>
          <a:p>
            <a:fld id="{ADDA95C3-B827-489E-8F49-6CD1549F6559}"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93</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65" y="-436245"/>
            <a:ext cx="10515600" cy="1325563"/>
          </a:xfrm>
        </p:spPr>
        <p:txBody>
          <a:bodyPr/>
          <a:lstStyle/>
          <a:p>
            <a:r>
              <a:rPr lang="en-US"/>
              <a:t>Dictionary Methods </a:t>
            </a:r>
          </a:p>
        </p:txBody>
      </p:sp>
      <p:sp>
        <p:nvSpPr>
          <p:cNvPr id="5" name="Date Placeholder 4"/>
          <p:cNvSpPr>
            <a:spLocks noGrp="1"/>
          </p:cNvSpPr>
          <p:nvPr>
            <p:ph type="dt" sz="half" idx="10"/>
          </p:nvPr>
        </p:nvSpPr>
        <p:spPr>
          <a:xfrm>
            <a:off x="838200" y="6604635"/>
            <a:ext cx="2743200" cy="365125"/>
          </a:xfrm>
        </p:spPr>
        <p:txBody>
          <a:bodyPr/>
          <a:lstStyle/>
          <a:p>
            <a:fld id="{24CAC52A-B993-413B-BB12-09D29277A8FD}" type="datetime1">
              <a:rPr lang="en-US" smtClean="0"/>
              <a:t>2/16/2023</a:t>
            </a:fld>
            <a:endParaRPr lang="en-US"/>
          </a:p>
        </p:txBody>
      </p:sp>
      <p:sp>
        <p:nvSpPr>
          <p:cNvPr id="6" name="Footer Placeholder 5"/>
          <p:cNvSpPr>
            <a:spLocks noGrp="1"/>
          </p:cNvSpPr>
          <p:nvPr>
            <p:ph type="ftr" sz="quarter" idx="11"/>
          </p:nvPr>
        </p:nvSpPr>
        <p:spPr>
          <a:xfrm>
            <a:off x="4038600" y="6604635"/>
            <a:ext cx="4114800" cy="365125"/>
          </a:xfrm>
        </p:spPr>
        <p:txBody>
          <a:bodyPr/>
          <a:lstStyle/>
          <a:p>
            <a:r>
              <a:rPr lang="it-IT"/>
              <a:t>Dr Mukti Padhya : AI @M.Tech_CS 2023</a:t>
            </a:r>
            <a:endParaRPr lang="en-US"/>
          </a:p>
        </p:txBody>
      </p:sp>
      <p:sp>
        <p:nvSpPr>
          <p:cNvPr id="7" name="Slide Number Placeholder 6"/>
          <p:cNvSpPr>
            <a:spLocks noGrp="1"/>
          </p:cNvSpPr>
          <p:nvPr>
            <p:ph type="sldNum" sz="quarter" idx="12"/>
          </p:nvPr>
        </p:nvSpPr>
        <p:spPr>
          <a:xfrm>
            <a:off x="8610600" y="6604635"/>
            <a:ext cx="2743200" cy="365125"/>
          </a:xfrm>
        </p:spPr>
        <p:txBody>
          <a:bodyPr/>
          <a:lstStyle/>
          <a:p>
            <a:fld id="{9B618960-8005-486C-9A75-10CB2AAC16F9}" type="slidenum">
              <a:rPr lang="en-US" smtClean="0"/>
              <a:t>94</a:t>
            </a:fld>
            <a:endParaRPr lang="en-US"/>
          </a:p>
        </p:txBody>
      </p:sp>
      <p:pic>
        <p:nvPicPr>
          <p:cNvPr id="4" name="Content Placeholder 3" descr="Dict_1"/>
          <p:cNvPicPr>
            <a:picLocks noGrp="1" noChangeAspect="1"/>
          </p:cNvPicPr>
          <p:nvPr>
            <p:ph sz="half" idx="1"/>
          </p:nvPr>
        </p:nvPicPr>
        <p:blipFill>
          <a:blip r:embed="rId2"/>
          <a:stretch>
            <a:fillRect/>
          </a:stretch>
        </p:blipFill>
        <p:spPr>
          <a:xfrm>
            <a:off x="3006725" y="469900"/>
            <a:ext cx="7894320" cy="624014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UDF</a:t>
            </a:r>
          </a:p>
        </p:txBody>
      </p:sp>
      <p:sp>
        <p:nvSpPr>
          <p:cNvPr id="5" name="Date Placeholder 4"/>
          <p:cNvSpPr>
            <a:spLocks noGrp="1"/>
          </p:cNvSpPr>
          <p:nvPr>
            <p:ph type="dt" sz="half" idx="10"/>
          </p:nvPr>
        </p:nvSpPr>
        <p:spPr/>
        <p:txBody>
          <a:bodyPr/>
          <a:lstStyle/>
          <a:p>
            <a:fld id="{4AA4AC1E-326E-407A-A5C1-482688103F0C}"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95</a:t>
            </a:fld>
            <a:endParaRPr lang="en-US"/>
          </a:p>
        </p:txBody>
      </p:sp>
      <p:pic>
        <p:nvPicPr>
          <p:cNvPr id="8" name="Content Placeholder 7"/>
          <p:cNvPicPr>
            <a:picLocks noGrp="1" noChangeAspect="1"/>
          </p:cNvPicPr>
          <p:nvPr>
            <p:ph sz="half" idx="1"/>
          </p:nvPr>
        </p:nvPicPr>
        <p:blipFill>
          <a:blip r:embed="rId2"/>
          <a:stretch>
            <a:fillRect/>
          </a:stretch>
        </p:blipFill>
        <p:spPr>
          <a:xfrm>
            <a:off x="631825" y="2053590"/>
            <a:ext cx="7335520" cy="306387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UDF</a:t>
            </a:r>
            <a:br>
              <a:rPr lang="en-US"/>
            </a:br>
            <a:endParaRPr lang="en-US"/>
          </a:p>
        </p:txBody>
      </p:sp>
      <p:sp>
        <p:nvSpPr>
          <p:cNvPr id="4" name="Content Placeholder 3"/>
          <p:cNvSpPr>
            <a:spLocks noGrp="1"/>
          </p:cNvSpPr>
          <p:nvPr>
            <p:ph sz="half" idx="2"/>
          </p:nvPr>
        </p:nvSpPr>
        <p:spPr/>
        <p:txBody>
          <a:bodyPr/>
          <a:lstStyle/>
          <a:p>
            <a:endParaRPr lang="en-US"/>
          </a:p>
        </p:txBody>
      </p:sp>
      <p:sp>
        <p:nvSpPr>
          <p:cNvPr id="5" name="Date Placeholder 4"/>
          <p:cNvSpPr>
            <a:spLocks noGrp="1"/>
          </p:cNvSpPr>
          <p:nvPr>
            <p:ph type="dt" sz="half" idx="10"/>
          </p:nvPr>
        </p:nvSpPr>
        <p:spPr/>
        <p:txBody>
          <a:bodyPr/>
          <a:lstStyle/>
          <a:p>
            <a:fld id="{2A27A24A-6CA2-44D7-A343-A6E32FD7DE1A}"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96</a:t>
            </a:fld>
            <a:endParaRPr lang="en-US"/>
          </a:p>
        </p:txBody>
      </p:sp>
      <p:pic>
        <p:nvPicPr>
          <p:cNvPr id="8" name="Content Placeholder 7"/>
          <p:cNvPicPr>
            <a:picLocks noGrp="1" noChangeAspect="1"/>
          </p:cNvPicPr>
          <p:nvPr>
            <p:ph sz="half" idx="1"/>
          </p:nvPr>
        </p:nvPicPr>
        <p:blipFill>
          <a:blip r:embed="rId2"/>
          <a:stretch>
            <a:fillRect/>
          </a:stretch>
        </p:blipFill>
        <p:spPr>
          <a:xfrm>
            <a:off x="2311400" y="1674495"/>
            <a:ext cx="7309485" cy="450278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 y="0"/>
            <a:ext cx="10515600" cy="1325563"/>
          </a:xfrm>
        </p:spPr>
        <p:txBody>
          <a:bodyPr/>
          <a:lstStyle/>
          <a:p>
            <a:r>
              <a:rPr lang="en-US"/>
              <a:t>Standard Functions</a:t>
            </a:r>
          </a:p>
        </p:txBody>
      </p:sp>
      <p:sp>
        <p:nvSpPr>
          <p:cNvPr id="5" name="Date Placeholder 4"/>
          <p:cNvSpPr>
            <a:spLocks noGrp="1"/>
          </p:cNvSpPr>
          <p:nvPr>
            <p:ph type="dt" sz="half" idx="10"/>
          </p:nvPr>
        </p:nvSpPr>
        <p:spPr/>
        <p:txBody>
          <a:bodyPr/>
          <a:lstStyle/>
          <a:p>
            <a:fld id="{7A12D5B0-2A66-4D65-967E-0F9AF5C0CC4B}" type="datetime1">
              <a:rPr lang="en-US" smtClean="0"/>
              <a:t>2/16/2023</a:t>
            </a:fld>
            <a:endParaRPr lang="en-US"/>
          </a:p>
        </p:txBody>
      </p:sp>
      <p:sp>
        <p:nvSpPr>
          <p:cNvPr id="6" name="Footer Placeholder 5"/>
          <p:cNvSpPr>
            <a:spLocks noGrp="1"/>
          </p:cNvSpPr>
          <p:nvPr>
            <p:ph type="ftr" sz="quarter" idx="11"/>
          </p:nvPr>
        </p:nvSpPr>
        <p:spPr/>
        <p:txBody>
          <a:bodyPr/>
          <a:lstStyle/>
          <a:p>
            <a:r>
              <a:rPr lang="it-IT"/>
              <a:t>Dr Mukti Padhya : AI @M.Tech_CS 2023</a:t>
            </a:r>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97</a:t>
            </a:fld>
            <a:endParaRPr lang="en-US"/>
          </a:p>
        </p:txBody>
      </p:sp>
      <p:pic>
        <p:nvPicPr>
          <p:cNvPr id="8" name="Content Placeholder 7"/>
          <p:cNvPicPr>
            <a:picLocks noGrp="1" noChangeAspect="1"/>
          </p:cNvPicPr>
          <p:nvPr>
            <p:ph sz="half" idx="1"/>
          </p:nvPr>
        </p:nvPicPr>
        <p:blipFill>
          <a:blip r:embed="rId2"/>
          <a:stretch>
            <a:fillRect/>
          </a:stretch>
        </p:blipFill>
        <p:spPr>
          <a:xfrm>
            <a:off x="2108200" y="862965"/>
            <a:ext cx="8582660" cy="541909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29A6D5-D553-4451-A9E8-A678E256A160}"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98</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7" name="TextBox 6"/>
          <p:cNvSpPr txBox="1"/>
          <p:nvPr/>
        </p:nvSpPr>
        <p:spPr>
          <a:xfrm>
            <a:off x="783771" y="1645920"/>
            <a:ext cx="11142618" cy="707886"/>
          </a:xfrm>
          <a:prstGeom prst="rect">
            <a:avLst/>
          </a:prstGeom>
          <a:noFill/>
        </p:spPr>
        <p:txBody>
          <a:bodyPr wrap="square" rtlCol="0">
            <a:spAutoFit/>
          </a:bodyPr>
          <a:lstStyle/>
          <a:p>
            <a:pPr algn="ctr"/>
            <a:r>
              <a:rPr lang="en-IN" sz="4000" b="1" dirty="0">
                <a:solidFill>
                  <a:schemeClr val="accent1">
                    <a:lumMod val="50000"/>
                  </a:schemeClr>
                </a:solidFill>
              </a:rPr>
              <a:t>Maths for Machine Learning</a:t>
            </a:r>
            <a:endParaRPr lang="en-US" sz="4000" b="1" dirty="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solidFill>
                  <a:schemeClr val="accent1">
                    <a:lumMod val="50000"/>
                  </a:schemeClr>
                </a:solidFill>
              </a:rPr>
              <a:t>Maths for Machine Learning</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fld id="{1520AE18-F0FD-4E1C-AC02-88A9EE92DC2F}" type="datetime1">
              <a:rPr lang="en-US" sz="1400" smtClean="0">
                <a:solidFill>
                  <a:schemeClr val="accent1">
                    <a:lumMod val="50000"/>
                  </a:schemeClr>
                </a:solidFill>
                <a:latin typeface="Arial" panose="020B0604020202020204" pitchFamily="34" charset="0"/>
                <a:cs typeface="Arial" panose="020B0604020202020204" pitchFamily="34" charset="0"/>
              </a:rPr>
              <a:t>2/16/2023</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038600" y="6355715"/>
            <a:ext cx="4137660" cy="365760"/>
          </a:xfrm>
        </p:spPr>
        <p:txBody>
          <a:bodyPr/>
          <a:lstStyle/>
          <a:p>
            <a:r>
              <a:rPr lang="it-IT" sz="1400">
                <a:solidFill>
                  <a:schemeClr val="accent1">
                    <a:lumMod val="50000"/>
                  </a:schemeClr>
                </a:solidFill>
                <a:latin typeface="Arial" panose="020B0604020202020204" pitchFamily="34" charset="0"/>
                <a:cs typeface="Arial" panose="020B0604020202020204" pitchFamily="34" charset="0"/>
              </a:rPr>
              <a:t>Dr Mukti Padhya : AI @M.Tech_CS 2023</a:t>
            </a:r>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9B618960-8005-486C-9A75-10CB2AAC16F9}" type="slidenum">
              <a:rPr lang="en-US" sz="1400" smtClean="0">
                <a:solidFill>
                  <a:schemeClr val="accent1">
                    <a:lumMod val="50000"/>
                  </a:schemeClr>
                </a:solidFill>
                <a:latin typeface="Arial" panose="020B0604020202020204" pitchFamily="34" charset="0"/>
                <a:cs typeface="Arial" panose="020B0604020202020204" pitchFamily="34" charset="0"/>
              </a:rPr>
              <a:t>99</a:t>
            </a:fld>
            <a:endParaRPr lang="en-US" sz="1400">
              <a:solidFill>
                <a:schemeClr val="accent1">
                  <a:lumMod val="50000"/>
                </a:schemeClr>
              </a:solidFill>
              <a:latin typeface="Arial" panose="020B0604020202020204" pitchFamily="34" charset="0"/>
              <a:cs typeface="Arial" panose="020B0604020202020204" pitchFamily="34" charset="0"/>
            </a:endParaRPr>
          </a:p>
        </p:txBody>
      </p:sp>
      <p:sp>
        <p:nvSpPr>
          <p:cNvPr id="7" name="TextBox 6"/>
          <p:cNvSpPr txBox="1"/>
          <p:nvPr/>
        </p:nvSpPr>
        <p:spPr>
          <a:xfrm>
            <a:off x="783771" y="1645920"/>
            <a:ext cx="11142618" cy="3139321"/>
          </a:xfrm>
          <a:prstGeom prst="rect">
            <a:avLst/>
          </a:prstGeom>
          <a:noFill/>
        </p:spPr>
        <p:txBody>
          <a:bodyPr wrap="square" rtlCol="0">
            <a:spAutoFit/>
          </a:bodyPr>
          <a:lstStyle/>
          <a:p>
            <a:pPr>
              <a:buFont typeface="Arial" panose="020B0604020202020204" pitchFamily="34" charset="0"/>
              <a:buChar char="•"/>
            </a:pPr>
            <a:r>
              <a:rPr lang="en-IN" dirty="0"/>
              <a:t>Statistics</a:t>
            </a:r>
          </a:p>
          <a:p>
            <a:pPr>
              <a:buFont typeface="Arial" panose="020B0604020202020204" pitchFamily="34" charset="0"/>
              <a:buChar char="•"/>
            </a:pPr>
            <a:endParaRPr lang="en-IN" dirty="0"/>
          </a:p>
          <a:p>
            <a:pPr>
              <a:buFont typeface="Arial" panose="020B0604020202020204" pitchFamily="34" charset="0"/>
              <a:buChar char="•"/>
            </a:pPr>
            <a:r>
              <a:rPr lang="en-IN" dirty="0"/>
              <a:t>Probability</a:t>
            </a:r>
          </a:p>
          <a:p>
            <a:pPr>
              <a:buFont typeface="Arial" panose="020B0604020202020204" pitchFamily="34" charset="0"/>
              <a:buChar char="•"/>
            </a:pPr>
            <a:endParaRPr lang="en-IN" dirty="0"/>
          </a:p>
          <a:p>
            <a:pPr>
              <a:buFont typeface="Arial" panose="020B0604020202020204" pitchFamily="34" charset="0"/>
              <a:buChar char="•"/>
            </a:pPr>
            <a:r>
              <a:rPr lang="en-IN" dirty="0"/>
              <a:t>Metrics</a:t>
            </a:r>
          </a:p>
          <a:p>
            <a:pPr>
              <a:buFont typeface="Arial" panose="020B0604020202020204" pitchFamily="34" charset="0"/>
              <a:buChar char="•"/>
            </a:pPr>
            <a:endParaRPr lang="en-IN" dirty="0"/>
          </a:p>
          <a:p>
            <a:pPr>
              <a:buFont typeface="Arial" panose="020B0604020202020204" pitchFamily="34" charset="0"/>
              <a:buChar char="•"/>
            </a:pPr>
            <a:r>
              <a:rPr lang="en-IN" dirty="0"/>
              <a:t>Vectors</a:t>
            </a:r>
          </a:p>
          <a:p>
            <a:pPr>
              <a:buFont typeface="Arial" panose="020B0604020202020204" pitchFamily="34" charset="0"/>
              <a:buChar char="•"/>
            </a:pPr>
            <a:endParaRPr lang="en-IN" dirty="0"/>
          </a:p>
          <a:p>
            <a:pPr>
              <a:buFont typeface="Arial" panose="020B0604020202020204" pitchFamily="34" charset="0"/>
              <a:buChar char="•"/>
            </a:pPr>
            <a:r>
              <a:rPr lang="en-IN" dirty="0"/>
              <a:t>Linear Equation</a:t>
            </a:r>
          </a:p>
          <a:p>
            <a:pPr>
              <a:buFont typeface="Arial" panose="020B0604020202020204" pitchFamily="34" charset="0"/>
              <a:buChar char="•"/>
            </a:pPr>
            <a:endParaRPr lang="en-IN" dirty="0"/>
          </a:p>
          <a:p>
            <a:pPr>
              <a:buFont typeface="Arial" panose="020B0604020202020204" pitchFamily="34" charset="0"/>
              <a:buChar char="•"/>
            </a:pPr>
            <a:r>
              <a:rPr lang="en-IN" dirty="0"/>
              <a:t>Regression</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322</TotalTime>
  <Words>7324</Words>
  <Application>Microsoft Office PowerPoint</Application>
  <PresentationFormat>Widescreen</PresentationFormat>
  <Paragraphs>1248</Paragraphs>
  <Slides>205</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205</vt:i4>
      </vt:variant>
    </vt:vector>
  </HeadingPairs>
  <TitlesOfParts>
    <vt:vector size="218" baseType="lpstr">
      <vt:lpstr>-apple-system</vt:lpstr>
      <vt:lpstr>Arial</vt:lpstr>
      <vt:lpstr>Calibri</vt:lpstr>
      <vt:lpstr>Calibri Light</vt:lpstr>
      <vt:lpstr>Comic Sans MS</vt:lpstr>
      <vt:lpstr>Lato</vt:lpstr>
      <vt:lpstr>Noto Sans Symbols</vt:lpstr>
      <vt:lpstr>Open Sans</vt:lpstr>
      <vt:lpstr>Roboto Condensed</vt:lpstr>
      <vt:lpstr>Symbol</vt:lpstr>
      <vt:lpstr>Times New Roman</vt:lpstr>
      <vt:lpstr>Office Theme</vt:lpstr>
      <vt:lpstr>1_Office Theme</vt:lpstr>
      <vt:lpstr>Introduction to  Artificial Intelligence</vt:lpstr>
      <vt:lpstr>CTMTCS SII P1 : Artificial Intelligence</vt:lpstr>
      <vt:lpstr>Syllabus</vt:lpstr>
      <vt:lpstr>INTRODUCTION</vt:lpstr>
      <vt:lpstr>What is AI? </vt:lpstr>
      <vt:lpstr>History of AI</vt:lpstr>
      <vt:lpstr>Turing Test</vt:lpstr>
      <vt:lpstr>PowerPoint Presentation</vt:lpstr>
      <vt:lpstr>Why AI Winter? </vt:lpstr>
      <vt:lpstr>Why AI Winter? </vt:lpstr>
      <vt:lpstr>Application Domains of AI</vt:lpstr>
      <vt:lpstr>Machine Learning: Spam Filter in Gmail</vt:lpstr>
      <vt:lpstr>Computer Vision: Face Detection</vt:lpstr>
      <vt:lpstr>Speech Recognition: Voice Technology In Virtual Agents</vt:lpstr>
      <vt:lpstr>Data Mining: Market Basket Analysis</vt:lpstr>
      <vt:lpstr>Expert Systems: Reinforcement Learning</vt:lpstr>
      <vt:lpstr>Robotics: Home Automation System</vt:lpstr>
      <vt:lpstr>Optimization : Shortest Path</vt:lpstr>
      <vt:lpstr>Virtual Agents : Chatbots</vt:lpstr>
      <vt:lpstr>Supervised Learning : Online Shopping</vt:lpstr>
      <vt:lpstr>Fuzzy System : Automated Controlled Machine</vt:lpstr>
      <vt:lpstr>Security: NVIDIA Metropolis</vt:lpstr>
      <vt:lpstr>Game Playing</vt:lpstr>
      <vt:lpstr>Virtual Agents : Chatbots</vt:lpstr>
      <vt:lpstr>  Tesla’s Self-Driving Car </vt:lpstr>
      <vt:lpstr>AI : In NEWS</vt:lpstr>
      <vt:lpstr>Techniques of AI</vt:lpstr>
      <vt:lpstr>PowerPoint Presentation</vt:lpstr>
      <vt:lpstr>Why ML was Introduced?</vt:lpstr>
      <vt:lpstr>What is ML?</vt:lpstr>
      <vt:lpstr>What is ML?</vt:lpstr>
      <vt:lpstr>What is ML?</vt:lpstr>
      <vt:lpstr>PowerPoint Presentation</vt:lpstr>
      <vt:lpstr>How ML works?</vt:lpstr>
      <vt:lpstr>Example : ML Traffic Prediction</vt:lpstr>
      <vt:lpstr>Example : ML Illness Prediction</vt:lpstr>
      <vt:lpstr>Example : ML Smart Cart : E - Commerce</vt:lpstr>
      <vt:lpstr>Deep Learning :DL</vt:lpstr>
      <vt:lpstr>Why Deep Learning?</vt:lpstr>
      <vt:lpstr>Example : DL Pattern Recognition</vt:lpstr>
      <vt:lpstr>Example : DL Object Recognition</vt:lpstr>
      <vt:lpstr>Example : DL  Object Recognition</vt:lpstr>
      <vt:lpstr>Ml vs  DL  Deep Learning IS Machine Learning </vt:lpstr>
      <vt:lpstr>Ml vs  DL  Data Dependency</vt:lpstr>
      <vt:lpstr>Ml vs  DL  Hardware Dependency</vt:lpstr>
      <vt:lpstr>Ml vs  DL  Problem Solving Approach</vt:lpstr>
      <vt:lpstr>Ml vs  DL  Execution Time?</vt:lpstr>
      <vt:lpstr>Ml vs  DL  </vt:lpstr>
      <vt:lpstr>Ml vs  DL </vt:lpstr>
      <vt:lpstr>Ml vs  DL </vt:lpstr>
      <vt:lpstr>PowerPoint Presentation</vt:lpstr>
      <vt:lpstr>Unit I : Python</vt:lpstr>
      <vt:lpstr>What is Python?</vt:lpstr>
      <vt:lpstr>What is Python?</vt:lpstr>
      <vt:lpstr>Comparing C with Python3</vt:lpstr>
      <vt:lpstr>Comparing C with Python3</vt:lpstr>
      <vt:lpstr>Seting up The Environment</vt:lpstr>
      <vt:lpstr>Installing Python3 on your Windows System</vt:lpstr>
      <vt:lpstr>Installing Python3 on your Windows System</vt:lpstr>
      <vt:lpstr>Installing Python3 on your Windows System</vt:lpstr>
      <vt:lpstr>Python Scripting</vt:lpstr>
      <vt:lpstr>Operators</vt:lpstr>
      <vt:lpstr>Operator Precedence</vt:lpstr>
      <vt:lpstr>Array  vs. List in Python  </vt:lpstr>
      <vt:lpstr>Array vs. List in Python  </vt:lpstr>
      <vt:lpstr>Array or List in Python  </vt:lpstr>
      <vt:lpstr>Array or List in Python  </vt:lpstr>
      <vt:lpstr>Array or List in Python  </vt:lpstr>
      <vt:lpstr>Array or List in Python  </vt:lpstr>
      <vt:lpstr>Strings</vt:lpstr>
      <vt:lpstr>Strings</vt:lpstr>
      <vt:lpstr>Strings</vt:lpstr>
      <vt:lpstr>Strings</vt:lpstr>
      <vt:lpstr>Strings</vt:lpstr>
      <vt:lpstr>Strings</vt:lpstr>
      <vt:lpstr>2D lists (multidimensional arrays)</vt:lpstr>
      <vt:lpstr>2D lists (multidimensional arrays)</vt:lpstr>
      <vt:lpstr>Conditional Statements</vt:lpstr>
      <vt:lpstr>Conditional Statements</vt:lpstr>
      <vt:lpstr>Complex Conditional Statements</vt:lpstr>
      <vt:lpstr>Complex Conditional Statements</vt:lpstr>
      <vt:lpstr>While Loop</vt:lpstr>
      <vt:lpstr>While Loop</vt:lpstr>
      <vt:lpstr>While Loop</vt:lpstr>
      <vt:lpstr>While Loop</vt:lpstr>
      <vt:lpstr>for Loop</vt:lpstr>
      <vt:lpstr>for Loop</vt:lpstr>
      <vt:lpstr>for Loop </vt:lpstr>
      <vt:lpstr>for Loop </vt:lpstr>
      <vt:lpstr>list comprehension </vt:lpstr>
      <vt:lpstr>Dictionaries </vt:lpstr>
      <vt:lpstr>Dictionaries </vt:lpstr>
      <vt:lpstr>Built-in Dictionary Functions &amp; Methods</vt:lpstr>
      <vt:lpstr>Dictionary Methods </vt:lpstr>
      <vt:lpstr>UDF</vt:lpstr>
      <vt:lpstr>UDF </vt:lpstr>
      <vt:lpstr>Standard Functions</vt:lpstr>
      <vt:lpstr>PowerPoint Presentation</vt:lpstr>
      <vt:lpstr>Maths for Machine Learning</vt:lpstr>
      <vt:lpstr>Statistics</vt:lpstr>
      <vt:lpstr>Important Terminology</vt:lpstr>
      <vt:lpstr>Important Terminology</vt:lpstr>
      <vt:lpstr>Types of Sampling</vt:lpstr>
      <vt:lpstr>Probabilistic Sampling</vt:lpstr>
      <vt:lpstr>Types of Statistics</vt:lpstr>
      <vt:lpstr>Types of Statistics</vt:lpstr>
      <vt:lpstr>Types of Statistics</vt:lpstr>
      <vt:lpstr>Types of Statistics</vt:lpstr>
      <vt:lpstr>Types of Statistics</vt:lpstr>
      <vt:lpstr>Why Statistics in ML?</vt:lpstr>
      <vt:lpstr>Descriptive Statistics</vt:lpstr>
      <vt:lpstr>Descriptive Statistics</vt:lpstr>
      <vt:lpstr>Descriptive Statistics : Measure</vt:lpstr>
      <vt:lpstr>Descriptive Statistics : Measure</vt:lpstr>
      <vt:lpstr>Descriptive Statistics : Measure</vt:lpstr>
      <vt:lpstr>Descriptive Statistics : Measure</vt:lpstr>
      <vt:lpstr>Descriptive Statistics : Measure</vt:lpstr>
      <vt:lpstr>Descriptive Statistics : Measure</vt:lpstr>
      <vt:lpstr>Descriptive Statistics : Measure</vt:lpstr>
      <vt:lpstr> Measure of Spread</vt:lpstr>
      <vt:lpstr> Measure of Spread</vt:lpstr>
      <vt:lpstr> Measure of Spread</vt:lpstr>
      <vt:lpstr> Measure of Spread</vt:lpstr>
      <vt:lpstr>Example</vt:lpstr>
      <vt:lpstr>Example</vt:lpstr>
      <vt:lpstr>Example</vt:lpstr>
      <vt:lpstr>Example</vt:lpstr>
      <vt:lpstr>Example:</vt:lpstr>
      <vt:lpstr>Statistics using Python </vt:lpstr>
      <vt:lpstr>Example:</vt:lpstr>
      <vt:lpstr>Inferential Statistics</vt:lpstr>
      <vt:lpstr>Matrix</vt:lpstr>
      <vt:lpstr>Matrix</vt:lpstr>
      <vt:lpstr>Matrix</vt:lpstr>
      <vt:lpstr>Matrix Multiplication : Different Size</vt:lpstr>
      <vt:lpstr>Example</vt:lpstr>
      <vt:lpstr>Example </vt:lpstr>
      <vt:lpstr>Example</vt:lpstr>
      <vt:lpstr>Example</vt:lpstr>
      <vt:lpstr>Matrix</vt:lpstr>
      <vt:lpstr>Example:</vt:lpstr>
      <vt:lpstr>PowerPoint Presentation</vt:lpstr>
      <vt:lpstr>Linear Algebra</vt:lpstr>
      <vt:lpstr>Linear Algebra </vt:lpstr>
      <vt:lpstr>Linear Equation</vt:lpstr>
      <vt:lpstr>Scalar</vt:lpstr>
      <vt:lpstr>Vector</vt:lpstr>
      <vt:lpstr>Vector : Machine Learning</vt:lpstr>
      <vt:lpstr>Vector : Machine Learning</vt:lpstr>
      <vt:lpstr>Vector</vt:lpstr>
      <vt:lpstr>Vector : Operation</vt:lpstr>
      <vt:lpstr>Vector : Operation </vt:lpstr>
      <vt:lpstr>Vector : Operation </vt:lpstr>
      <vt:lpstr>Vector &amp; Matrices </vt:lpstr>
      <vt:lpstr>Vector &amp; Matrices  </vt:lpstr>
      <vt:lpstr>Vector as Matrix : Solve Linear Equation</vt:lpstr>
      <vt:lpstr>Vector as Matrix :Solve Linear Equation </vt:lpstr>
      <vt:lpstr>Vector as Matrix :Solve Linear Equation </vt:lpstr>
      <vt:lpstr>Vector as Matrix :Solve Linear Equation </vt:lpstr>
      <vt:lpstr>Vector as Matrix :Solve Linear Equation </vt:lpstr>
      <vt:lpstr>Example:</vt:lpstr>
      <vt:lpstr>Example:</vt:lpstr>
      <vt:lpstr>Example:</vt:lpstr>
      <vt:lpstr>Example:</vt:lpstr>
      <vt:lpstr>PowerPoint Presentation</vt:lpstr>
      <vt:lpstr>What is Probability?</vt:lpstr>
      <vt:lpstr>Probability : Use Cases</vt:lpstr>
      <vt:lpstr>Probability : Use Cases</vt:lpstr>
      <vt:lpstr>Probability : Use Cases</vt:lpstr>
      <vt:lpstr>Probability Terminology</vt:lpstr>
      <vt:lpstr>Probability Terminology</vt:lpstr>
      <vt:lpstr>Probability Terminology</vt:lpstr>
      <vt:lpstr>Probability Terminology</vt:lpstr>
      <vt:lpstr>Probability : Example</vt:lpstr>
      <vt:lpstr>Probability : Example</vt:lpstr>
      <vt:lpstr>Types of Probability</vt:lpstr>
      <vt:lpstr>Types of Probability</vt:lpstr>
      <vt:lpstr>Marginal Probability</vt:lpstr>
      <vt:lpstr>Joint Probability</vt:lpstr>
      <vt:lpstr>Joint Probability</vt:lpstr>
      <vt:lpstr>Example : </vt:lpstr>
      <vt:lpstr>Example : </vt:lpstr>
      <vt:lpstr>Example : </vt:lpstr>
      <vt:lpstr>Example : </vt:lpstr>
      <vt:lpstr>Example : </vt:lpstr>
      <vt:lpstr>Example : </vt:lpstr>
      <vt:lpstr>Conditional Probability</vt:lpstr>
      <vt:lpstr>Conditional Probability </vt:lpstr>
      <vt:lpstr>Example:</vt:lpstr>
      <vt:lpstr>Example:</vt:lpstr>
      <vt:lpstr>Example:</vt:lpstr>
      <vt:lpstr>Example:</vt:lpstr>
      <vt:lpstr>Example:</vt:lpstr>
      <vt:lpstr>Example:</vt:lpstr>
      <vt:lpstr>Example:</vt:lpstr>
      <vt:lpstr>Example:</vt:lpstr>
      <vt:lpstr>Example:</vt:lpstr>
      <vt:lpstr>Example:</vt:lpstr>
      <vt:lpstr>Conditional Probability : Baye’s Theorem </vt:lpstr>
      <vt:lpstr>Example:</vt:lpstr>
      <vt:lpstr>Example:</vt:lpstr>
      <vt:lpstr>Example:</vt:lpstr>
      <vt:lpstr>End of Unit I.....</vt:lpstr>
      <vt:lpstr>Project Ideas</vt:lpstr>
      <vt:lpstr>Project 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Mukti Padhya</dc:creator>
  <cp:lastModifiedBy>Admin</cp:lastModifiedBy>
  <cp:revision>186</cp:revision>
  <dcterms:created xsi:type="dcterms:W3CDTF">2022-03-15T05:02:00Z</dcterms:created>
  <dcterms:modified xsi:type="dcterms:W3CDTF">2023-02-16T07:14:27Z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DAAB05B28EBA4C82A8E235F9AE786C74</vt:lpwstr>
  </property>
  <property fmtid="{D5CDD505-2E9C-101B-9397-08002B2CF9AE}" pid="3" name="KSOProductBuildVer">
    <vt:lpwstr>1033-11.2.0.11306</vt:lpwstr>
  </property>
</Properties>
</file>